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29" r:id="rId3"/>
  </p:sldMasterIdLst>
  <p:notesMasterIdLst>
    <p:notesMasterId r:id="rId21"/>
  </p:notesMasterIdLst>
  <p:sldIdLst>
    <p:sldId id="260" r:id="rId4"/>
    <p:sldId id="717" r:id="rId5"/>
    <p:sldId id="727" r:id="rId6"/>
    <p:sldId id="728" r:id="rId7"/>
    <p:sldId id="729" r:id="rId8"/>
    <p:sldId id="702" r:id="rId9"/>
    <p:sldId id="720" r:id="rId10"/>
    <p:sldId id="719" r:id="rId11"/>
    <p:sldId id="701" r:id="rId12"/>
    <p:sldId id="703" r:id="rId13"/>
    <p:sldId id="274" r:id="rId14"/>
    <p:sldId id="705" r:id="rId15"/>
    <p:sldId id="722" r:id="rId16"/>
    <p:sldId id="713" r:id="rId17"/>
    <p:sldId id="725" r:id="rId18"/>
    <p:sldId id="726" r:id="rId19"/>
    <p:sldId id="288" r:id="rId2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44" userDrawn="1">
          <p15:clr>
            <a:srgbClr val="A4A3A4"/>
          </p15:clr>
        </p15:guide>
        <p15:guide id="7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2" userDrawn="1">
          <p15:clr>
            <a:srgbClr val="A4A3A4"/>
          </p15:clr>
        </p15:guide>
        <p15:guide id="2" pos="2085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  <p15:guide id="4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054C7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8" autoAdjust="0"/>
    <p:restoredTop sz="93792" autoAdjust="0"/>
  </p:normalViewPr>
  <p:slideViewPr>
    <p:cSldViewPr snapToGrid="0">
      <p:cViewPr varScale="1">
        <p:scale>
          <a:sx n="41" d="100"/>
          <a:sy n="41" d="100"/>
        </p:scale>
        <p:origin x="968" y="20"/>
      </p:cViewPr>
      <p:guideLst>
        <p:guide orient="horz" pos="14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notesViewPr>
    <p:cSldViewPr snapToGrid="0">
      <p:cViewPr varScale="1">
        <p:scale>
          <a:sx n="60" d="100"/>
          <a:sy n="60" d="100"/>
        </p:scale>
        <p:origin x="2748" y="72"/>
      </p:cViewPr>
      <p:guideLst>
        <p:guide orient="horz" pos="2812"/>
        <p:guide pos="2085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249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r">
              <a:defRPr sz="1300"/>
            </a:lvl1pPr>
          </a:lstStyle>
          <a:p>
            <a:fld id="{07376681-1EC0-4B43-845A-FEE7389147CC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0" tIns="46005" rIns="92010" bIns="460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21" y="4467861"/>
            <a:ext cx="5587360" cy="3655377"/>
          </a:xfrm>
          <a:prstGeom prst="rect">
            <a:avLst/>
          </a:prstGeom>
        </p:spPr>
        <p:txBody>
          <a:bodyPr vert="horz" lIns="92010" tIns="46005" rIns="92010" bIns="460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249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r">
              <a:defRPr sz="1300"/>
            </a:lvl1pPr>
          </a:lstStyle>
          <a:p>
            <a:fld id="{CFA5BF29-3A85-45E8-9EC2-6FCFBE5E0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9F396-0F23-F441-BAC8-110D53FA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5BF29-3A85-45E8-9EC2-6FCFBE5E049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44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&amp; Panelis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8407-4CF6-DF45-AEF3-9C5EEA60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31B9C-85BF-DD4C-9375-1A4D9A217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05050"/>
            <a:ext cx="11162304" cy="3563620"/>
          </a:xfrm>
        </p:spPr>
        <p:txBody>
          <a:bodyPr numCol="2">
            <a:noAutofit/>
          </a:bodyPr>
          <a:lstStyle>
            <a:lvl1pPr marL="0" indent="0">
              <a:lnSpc>
                <a:spcPct val="80000"/>
              </a:lnSpc>
              <a:spcAft>
                <a:spcPts val="400"/>
              </a:spcAft>
              <a:buNone/>
              <a:defRPr sz="28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297B54-03A4-8D40-8A58-254771E4B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F3D8C2-220E-9840-952D-D9918EEF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B46D47-39C1-2A45-BAEF-D7248D780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93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3B01D7-9706-0242-AB08-1978D92E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2FE5C7-81D4-244E-9DCE-037FB92A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 marL="274320" indent="-274320">
              <a:spcAft>
                <a:spcPts val="600"/>
              </a:spcAft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buClr>
                <a:schemeClr val="accent1"/>
              </a:buClr>
              <a:defRPr/>
            </a:lvl4pPr>
            <a:lvl5pPr>
              <a:spcAft>
                <a:spcPts val="6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B27AA7-FA80-E940-82ED-0E9E9C1AD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6EB6CB-E034-DD46-9D9E-ED090B03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03C2D-F26B-DA43-95DB-AC1A9F6B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AD0576-1285-4C41-8FCC-2B14923C5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92ADFD-1728-8142-8FCA-5C49D6A9E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B0EDA8-1C2C-0347-954E-B169CF8A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6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260182"/>
            <a:ext cx="11544300" cy="2466573"/>
          </a:xfrm>
        </p:spPr>
        <p:txBody>
          <a:bodyPr anchor="b">
            <a:normAutofit/>
          </a:bodyPr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016680"/>
            <a:ext cx="11544300" cy="1770933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44" y="776340"/>
            <a:ext cx="11556756" cy="130747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544" y="2307399"/>
            <a:ext cx="5594266" cy="3522133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46922" y="2307403"/>
            <a:ext cx="5778378" cy="3522129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87BC44-075F-DB47-AB47-DAA8E23EE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23A4A6-AD50-8540-BA7E-837CE6327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07E2225-275F-E942-A0D9-AFDA9C90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5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46737"/>
            <a:ext cx="11544300" cy="10338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14193"/>
            <a:ext cx="11544300" cy="3994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0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fontAlgn="base" latinLnBrk="0" hangingPunct="1">
        <a:lnSpc>
          <a:spcPct val="90000"/>
        </a:lnSpc>
        <a:spcBef>
          <a:spcPct val="0"/>
        </a:spcBef>
        <a:buNone/>
        <a:defRPr sz="4800" b="0" kern="1200" spc="-27" baseline="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7668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02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75336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19170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pos="240">
          <p15:clr>
            <a:srgbClr val="F26B43"/>
          </p15:clr>
        </p15:guide>
        <p15:guide id="3" pos="7512" userDrawn="1">
          <p15:clr>
            <a:srgbClr val="F26B43"/>
          </p15:clr>
        </p15:guide>
        <p15:guide id="4" orient="horz" pos="972">
          <p15:clr>
            <a:srgbClr val="F26B43"/>
          </p15:clr>
        </p15:guide>
        <p15:guide id="5" orient="horz" pos="1212">
          <p15:clr>
            <a:srgbClr val="F26B43"/>
          </p15:clr>
        </p15:guide>
        <p15:guide id="6" orient="horz" pos="1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i.org/talent-connection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83A3C-8CC7-44B2-0091-CBE2C29ECE8B}"/>
              </a:ext>
            </a:extLst>
          </p:cNvPr>
          <p:cNvSpPr txBox="1"/>
          <p:nvPr/>
        </p:nvSpPr>
        <p:spPr>
          <a:xfrm>
            <a:off x="381000" y="5007428"/>
            <a:ext cx="11544300" cy="369332"/>
          </a:xfrm>
          <a:prstGeom prst="rect">
            <a:avLst/>
          </a:prstGeom>
          <a:noFill/>
        </p:spPr>
        <p:txBody>
          <a:bodyPr wrap="square" l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20" dirty="0">
                <a:solidFill>
                  <a:schemeClr val="bg2"/>
                </a:solidFill>
                <a:latin typeface="Calibri" panose="020F0502020204030204" pitchFamily="34" charset="0"/>
              </a:rPr>
              <a:t>WEDNESDAY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OCTOBER </a:t>
            </a:r>
            <a:r>
              <a:rPr lang="en-US" spc="20" dirty="0">
                <a:solidFill>
                  <a:schemeClr val="bg2"/>
                </a:solidFill>
                <a:latin typeface="Calibri" panose="020F0502020204030204" pitchFamily="34" charset="0"/>
              </a:rPr>
              <a:t>1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9︎   </a:t>
            </a:r>
            <a:r>
              <a:rPr kumimoji="0" lang="en-US" sz="1400" b="0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■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3:00–4:00 P.M. (ET)</a:t>
            </a:r>
          </a:p>
        </p:txBody>
      </p:sp>
    </p:spTree>
    <p:extLst>
      <p:ext uri="{BB962C8B-B14F-4D97-AF65-F5344CB8AC3E}">
        <p14:creationId xmlns:p14="http://schemas.microsoft.com/office/powerpoint/2010/main" val="307048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751E3-DD5E-3E40-9EAE-6466327A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53645"/>
            <a:ext cx="11162304" cy="751261"/>
          </a:xfrm>
        </p:spPr>
        <p:txBody>
          <a:bodyPr/>
          <a:lstStyle/>
          <a:p>
            <a:r>
              <a:rPr lang="en-US" altLang="en-US" dirty="0"/>
              <a:t>Asset Managers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544300" cy="3134833"/>
          </a:xfrm>
        </p:spPr>
        <p:txBody>
          <a:bodyPr wrap="square" anchor="t" anchorCtr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3200" dirty="0"/>
              <a:t>Invest client money, acting as fiduciary, for a fee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en-US" sz="2700" dirty="0"/>
              <a:t>This allows clients to obtain professionally managed and diversified portfolios at a reasonable cost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3200" dirty="0"/>
              <a:t>Regulated as an “Investment Adviser” 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en-US" sz="2700" dirty="0"/>
              <a:t>An asset manager is different from a bank, insurance company, or broker-dealer 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en-US" sz="2700" dirty="0"/>
              <a:t>While some are stand-alone asset managers, many are affiliated with other types of financial services firms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3200" dirty="0"/>
              <a:t>Use a variety of vehicles to serve clients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467C3-F1FC-4E14-8B17-B07A7A627F15}"/>
              </a:ext>
            </a:extLst>
          </p:cNvPr>
          <p:cNvSpPr/>
          <p:nvPr/>
        </p:nvSpPr>
        <p:spPr>
          <a:xfrm>
            <a:off x="381000" y="5439883"/>
            <a:ext cx="11544300" cy="1252911"/>
          </a:xfrm>
          <a:prstGeom prst="rect">
            <a:avLst/>
          </a:prstGeom>
        </p:spPr>
        <p:txBody>
          <a:bodyPr wrap="square" lIns="0" tIns="0" rIns="0" bIns="0" numCol="2" spcCol="182880">
            <a:noAutofit/>
          </a:bodyPr>
          <a:lstStyle/>
          <a:p>
            <a:pPr marL="731520" lvl="2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Mutual Funds </a:t>
            </a:r>
          </a:p>
          <a:p>
            <a:pPr marL="731520" lvl="2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ETFs</a:t>
            </a:r>
          </a:p>
          <a:p>
            <a:pPr marL="749300" indent="-290513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Hedge Funds</a:t>
            </a:r>
          </a:p>
          <a:p>
            <a:pPr marL="274320" lvl="1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Separately Managed Accounts</a:t>
            </a:r>
          </a:p>
          <a:p>
            <a:pPr marL="290513" indent="-26035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Trusts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3CA64D-AAB7-3149-984D-77C9746E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882188" y="6491288"/>
            <a:ext cx="2043112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9FCC7CE-AFFC-4153-878A-B0866A81DC3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1BDC1C7-D3C5-4A6B-B163-706682C42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>
            <a:normAutofit/>
          </a:bodyPr>
          <a:lstStyle/>
          <a:p>
            <a:r>
              <a:rPr lang="en-US" altLang="en-US" dirty="0"/>
              <a:t>Mutual Fund Regulations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4AB1315-50CC-4E06-B318-30A9E9F4A7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Subject to four major federal securities laws</a:t>
            </a:r>
          </a:p>
          <a:p>
            <a:pPr lvl="2"/>
            <a:r>
              <a:rPr lang="en-US" altLang="en-US" sz="3200" dirty="0"/>
              <a:t>Securities Act of 1933</a:t>
            </a:r>
          </a:p>
          <a:p>
            <a:pPr lvl="2"/>
            <a:r>
              <a:rPr lang="en-US" altLang="en-US" sz="3200" dirty="0"/>
              <a:t>Securities Exchange Act of 1934</a:t>
            </a:r>
          </a:p>
          <a:p>
            <a:pPr lvl="2"/>
            <a:r>
              <a:rPr lang="en-US" altLang="en-US" sz="3200" dirty="0"/>
              <a:t>Investment Advisers Act of 1940</a:t>
            </a:r>
          </a:p>
          <a:p>
            <a:pPr lvl="2"/>
            <a:r>
              <a:rPr lang="en-US" altLang="en-US" sz="3200" dirty="0"/>
              <a:t>Investment Company Act of 1940</a:t>
            </a:r>
          </a:p>
          <a:p>
            <a:pPr marL="0" indent="0" algn="ctr">
              <a:buNone/>
            </a:pPr>
            <a:endParaRPr lang="en-US" altLang="en-US" sz="3200" b="1" dirty="0"/>
          </a:p>
          <a:p>
            <a:pPr marL="0" indent="0" algn="ctr">
              <a:buNone/>
            </a:pPr>
            <a:r>
              <a:rPr lang="en-US" altLang="en-US" b="1" dirty="0"/>
              <a:t>Sound, strong regulation is critical to industry success!</a:t>
            </a:r>
          </a:p>
          <a:p>
            <a:pPr lvl="2"/>
            <a:endParaRPr lang="en-US" altLang="en-US" dirty="0"/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35AB026-C091-45ED-9C50-891E67B50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881892" y="6490711"/>
            <a:ext cx="2043407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9FCC7CE-AFFC-4153-878A-B0866A81DC3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1606B-D3E8-AF49-B69A-8EBB0132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Asset Management Clients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 wrap="square" anchor="t" anchorCtr="0">
            <a:spAutoFit/>
          </a:bodyPr>
          <a:lstStyle/>
          <a:p>
            <a:r>
              <a:rPr lang="en-US" dirty="0"/>
              <a:t>Individuals</a:t>
            </a:r>
          </a:p>
          <a:p>
            <a:r>
              <a:rPr lang="en-US" dirty="0"/>
              <a:t>Corporations and Banks</a:t>
            </a:r>
          </a:p>
          <a:p>
            <a:r>
              <a:rPr lang="en-US" dirty="0"/>
              <a:t>Retirement Plans and Trusts</a:t>
            </a:r>
          </a:p>
          <a:p>
            <a:r>
              <a:rPr lang="en-US" dirty="0"/>
              <a:t>Governments</a:t>
            </a:r>
          </a:p>
          <a:p>
            <a:r>
              <a:rPr lang="en-US" dirty="0"/>
              <a:t>Foundations and Endowments</a:t>
            </a:r>
          </a:p>
          <a:p>
            <a:r>
              <a:rPr lang="en-US" dirty="0"/>
              <a:t>Charities</a:t>
            </a:r>
          </a:p>
          <a:p>
            <a:r>
              <a:rPr lang="en-US" dirty="0"/>
              <a:t>Insurance Companies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452BA-CDF8-F448-AEC1-4BF7602D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342580" y="558184"/>
            <a:ext cx="9956800" cy="741363"/>
          </a:xfrm>
        </p:spPr>
        <p:txBody>
          <a:bodyPr/>
          <a:lstStyle/>
          <a:p>
            <a:r>
              <a:rPr lang="en-US" dirty="0"/>
              <a:t>Legal Careers in Asset Management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C72409-982C-41A9-96A4-CEB905E90F4F}"/>
              </a:ext>
            </a:extLst>
          </p:cNvPr>
          <p:cNvSpPr txBox="1"/>
          <p:nvPr/>
        </p:nvSpPr>
        <p:spPr>
          <a:xfrm>
            <a:off x="5318851" y="3526972"/>
            <a:ext cx="2182091" cy="1101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Compliance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1E8B96-9B0C-4205-8100-2FCF2BC68FEE}"/>
              </a:ext>
            </a:extLst>
          </p:cNvPr>
          <p:cNvGrpSpPr>
            <a:grpSpLocks noChangeAspect="1"/>
          </p:cNvGrpSpPr>
          <p:nvPr/>
        </p:nvGrpSpPr>
        <p:grpSpPr>
          <a:xfrm>
            <a:off x="5805200" y="1923777"/>
            <a:ext cx="1252366" cy="1241929"/>
            <a:chOff x="8636227" y="1456424"/>
            <a:chExt cx="381000" cy="377825"/>
          </a:xfrm>
          <a:solidFill>
            <a:srgbClr val="054C70"/>
          </a:solidFill>
        </p:grpSpPr>
        <p:sp>
          <p:nvSpPr>
            <p:cNvPr id="37" name="Freeform 170">
              <a:extLst>
                <a:ext uri="{FF2B5EF4-FFF2-40B4-BE49-F238E27FC236}">
                  <a16:creationId xmlns:a16="http://schemas.microsoft.com/office/drawing/2014/main" id="{FEB89D08-A6E5-461D-B6AF-7E8AA3EF1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227" y="1789799"/>
              <a:ext cx="176213" cy="44450"/>
            </a:xfrm>
            <a:custGeom>
              <a:avLst/>
              <a:gdLst>
                <a:gd name="T0" fmla="*/ 30 w 37"/>
                <a:gd name="T1" fmla="*/ 0 h 9"/>
                <a:gd name="T2" fmla="*/ 6 w 37"/>
                <a:gd name="T3" fmla="*/ 0 h 9"/>
                <a:gd name="T4" fmla="*/ 0 w 37"/>
                <a:gd name="T5" fmla="*/ 7 h 9"/>
                <a:gd name="T6" fmla="*/ 0 w 37"/>
                <a:gd name="T7" fmla="*/ 8 h 9"/>
                <a:gd name="T8" fmla="*/ 1 w 37"/>
                <a:gd name="T9" fmla="*/ 9 h 9"/>
                <a:gd name="T10" fmla="*/ 36 w 37"/>
                <a:gd name="T11" fmla="*/ 9 h 9"/>
                <a:gd name="T12" fmla="*/ 37 w 37"/>
                <a:gd name="T13" fmla="*/ 8 h 9"/>
                <a:gd name="T14" fmla="*/ 37 w 37"/>
                <a:gd name="T15" fmla="*/ 7 h 9"/>
                <a:gd name="T16" fmla="*/ 30 w 3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9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4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171">
              <a:extLst>
                <a:ext uri="{FF2B5EF4-FFF2-40B4-BE49-F238E27FC236}">
                  <a16:creationId xmlns:a16="http://schemas.microsoft.com/office/drawing/2014/main" id="{F3D27C15-4A1C-4CCA-B18F-5E9BB2C9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0040" y="1737411"/>
              <a:ext cx="128588" cy="38100"/>
            </a:xfrm>
            <a:custGeom>
              <a:avLst/>
              <a:gdLst>
                <a:gd name="T0" fmla="*/ 1 w 27"/>
                <a:gd name="T1" fmla="*/ 8 h 8"/>
                <a:gd name="T2" fmla="*/ 25 w 27"/>
                <a:gd name="T3" fmla="*/ 8 h 8"/>
                <a:gd name="T4" fmla="*/ 27 w 27"/>
                <a:gd name="T5" fmla="*/ 7 h 8"/>
                <a:gd name="T6" fmla="*/ 27 w 27"/>
                <a:gd name="T7" fmla="*/ 4 h 8"/>
                <a:gd name="T8" fmla="*/ 23 w 27"/>
                <a:gd name="T9" fmla="*/ 0 h 8"/>
                <a:gd name="T10" fmla="*/ 4 w 27"/>
                <a:gd name="T11" fmla="*/ 0 h 8"/>
                <a:gd name="T12" fmla="*/ 0 w 27"/>
                <a:gd name="T13" fmla="*/ 4 h 8"/>
                <a:gd name="T14" fmla="*/ 0 w 27"/>
                <a:gd name="T15" fmla="*/ 7 h 8"/>
                <a:gd name="T16" fmla="*/ 1 w 2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8">
                  <a:moveTo>
                    <a:pt x="1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8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72">
              <a:extLst>
                <a:ext uri="{FF2B5EF4-FFF2-40B4-BE49-F238E27FC236}">
                  <a16:creationId xmlns:a16="http://schemas.microsoft.com/office/drawing/2014/main" id="{BE79568B-31C5-48BE-A733-37355DF23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052" y="1513574"/>
              <a:ext cx="257175" cy="257175"/>
            </a:xfrm>
            <a:custGeom>
              <a:avLst/>
              <a:gdLst>
                <a:gd name="T0" fmla="*/ 53 w 54"/>
                <a:gd name="T1" fmla="*/ 50 h 54"/>
                <a:gd name="T2" fmla="*/ 21 w 54"/>
                <a:gd name="T3" fmla="*/ 18 h 54"/>
                <a:gd name="T4" fmla="*/ 25 w 54"/>
                <a:gd name="T5" fmla="*/ 14 h 54"/>
                <a:gd name="T6" fmla="*/ 25 w 54"/>
                <a:gd name="T7" fmla="*/ 13 h 54"/>
                <a:gd name="T8" fmla="*/ 13 w 54"/>
                <a:gd name="T9" fmla="*/ 1 h 54"/>
                <a:gd name="T10" fmla="*/ 11 w 54"/>
                <a:gd name="T11" fmla="*/ 1 h 54"/>
                <a:gd name="T12" fmla="*/ 0 w 54"/>
                <a:gd name="T13" fmla="*/ 11 h 54"/>
                <a:gd name="T14" fmla="*/ 0 w 54"/>
                <a:gd name="T15" fmla="*/ 13 h 54"/>
                <a:gd name="T16" fmla="*/ 12 w 54"/>
                <a:gd name="T17" fmla="*/ 25 h 54"/>
                <a:gd name="T18" fmla="*/ 13 w 54"/>
                <a:gd name="T19" fmla="*/ 25 h 54"/>
                <a:gd name="T20" fmla="*/ 14 w 54"/>
                <a:gd name="T21" fmla="*/ 25 h 54"/>
                <a:gd name="T22" fmla="*/ 17 w 54"/>
                <a:gd name="T23" fmla="*/ 22 h 54"/>
                <a:gd name="T24" fmla="*/ 49 w 54"/>
                <a:gd name="T25" fmla="*/ 53 h 54"/>
                <a:gd name="T26" fmla="*/ 51 w 54"/>
                <a:gd name="T27" fmla="*/ 54 h 54"/>
                <a:gd name="T28" fmla="*/ 53 w 54"/>
                <a:gd name="T29" fmla="*/ 53 h 54"/>
                <a:gd name="T30" fmla="*/ 53 w 54"/>
                <a:gd name="T31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54">
                  <a:moveTo>
                    <a:pt x="53" y="50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2" y="54"/>
                    <a:pt x="52" y="54"/>
                    <a:pt x="53" y="53"/>
                  </a:cubicBezTo>
                  <a:cubicBezTo>
                    <a:pt x="54" y="52"/>
                    <a:pt x="54" y="51"/>
                    <a:pt x="53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73">
              <a:extLst>
                <a:ext uri="{FF2B5EF4-FFF2-40B4-BE49-F238E27FC236}">
                  <a16:creationId xmlns:a16="http://schemas.microsoft.com/office/drawing/2014/main" id="{498AD0D0-4CC1-47C2-AC82-92D3A0B9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140" y="1570724"/>
              <a:ext cx="128588" cy="123825"/>
            </a:xfrm>
            <a:custGeom>
              <a:avLst/>
              <a:gdLst>
                <a:gd name="T0" fmla="*/ 10 w 27"/>
                <a:gd name="T1" fmla="*/ 1 h 26"/>
                <a:gd name="T2" fmla="*/ 6 w 27"/>
                <a:gd name="T3" fmla="*/ 0 h 26"/>
                <a:gd name="T4" fmla="*/ 1 w 27"/>
                <a:gd name="T5" fmla="*/ 4 h 26"/>
                <a:gd name="T6" fmla="*/ 2 w 27"/>
                <a:gd name="T7" fmla="*/ 10 h 26"/>
                <a:gd name="T8" fmla="*/ 16 w 27"/>
                <a:gd name="T9" fmla="*/ 24 h 26"/>
                <a:gd name="T10" fmla="*/ 20 w 27"/>
                <a:gd name="T11" fmla="*/ 26 h 26"/>
                <a:gd name="T12" fmla="*/ 20 w 27"/>
                <a:gd name="T13" fmla="*/ 26 h 26"/>
                <a:gd name="T14" fmla="*/ 26 w 27"/>
                <a:gd name="T15" fmla="*/ 22 h 26"/>
                <a:gd name="T16" fmla="*/ 25 w 27"/>
                <a:gd name="T17" fmla="*/ 16 h 26"/>
                <a:gd name="T18" fmla="*/ 10 w 27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0" y="1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5"/>
                    <a:pt x="19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3" y="26"/>
                    <a:pt x="25" y="24"/>
                    <a:pt x="26" y="22"/>
                  </a:cubicBezTo>
                  <a:cubicBezTo>
                    <a:pt x="27" y="20"/>
                    <a:pt x="27" y="17"/>
                    <a:pt x="25" y="16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74">
              <a:extLst>
                <a:ext uri="{FF2B5EF4-FFF2-40B4-BE49-F238E27FC236}">
                  <a16:creationId xmlns:a16="http://schemas.microsoft.com/office/drawing/2014/main" id="{F30B3CC7-57EC-4842-A56F-F1CE2136A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440" y="1456424"/>
              <a:ext cx="128588" cy="123825"/>
            </a:xfrm>
            <a:custGeom>
              <a:avLst/>
              <a:gdLst>
                <a:gd name="T0" fmla="*/ 16 w 27"/>
                <a:gd name="T1" fmla="*/ 24 h 26"/>
                <a:gd name="T2" fmla="*/ 20 w 27"/>
                <a:gd name="T3" fmla="*/ 26 h 26"/>
                <a:gd name="T4" fmla="*/ 20 w 27"/>
                <a:gd name="T5" fmla="*/ 26 h 26"/>
                <a:gd name="T6" fmla="*/ 26 w 27"/>
                <a:gd name="T7" fmla="*/ 22 h 26"/>
                <a:gd name="T8" fmla="*/ 25 w 27"/>
                <a:gd name="T9" fmla="*/ 16 h 26"/>
                <a:gd name="T10" fmla="*/ 10 w 27"/>
                <a:gd name="T11" fmla="*/ 1 h 26"/>
                <a:gd name="T12" fmla="*/ 6 w 27"/>
                <a:gd name="T13" fmla="*/ 0 h 26"/>
                <a:gd name="T14" fmla="*/ 1 w 27"/>
                <a:gd name="T15" fmla="*/ 4 h 26"/>
                <a:gd name="T16" fmla="*/ 2 w 27"/>
                <a:gd name="T17" fmla="*/ 10 h 26"/>
                <a:gd name="T18" fmla="*/ 16 w 27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6" y="24"/>
                  </a:moveTo>
                  <a:cubicBezTo>
                    <a:pt x="17" y="25"/>
                    <a:pt x="19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3" y="26"/>
                    <a:pt x="25" y="24"/>
                    <a:pt x="26" y="22"/>
                  </a:cubicBezTo>
                  <a:cubicBezTo>
                    <a:pt x="27" y="20"/>
                    <a:pt x="27" y="17"/>
                    <a:pt x="25" y="1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0" y="8"/>
                    <a:pt x="2" y="10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2B5D7C1-0A49-4BDF-B78A-C50AE3138CDC}"/>
              </a:ext>
            </a:extLst>
          </p:cNvPr>
          <p:cNvSpPr txBox="1"/>
          <p:nvPr/>
        </p:nvSpPr>
        <p:spPr>
          <a:xfrm>
            <a:off x="7975764" y="2063882"/>
            <a:ext cx="20396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Investments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F65354-D15A-4DF3-B6CE-C3B46F1AD942}"/>
              </a:ext>
            </a:extLst>
          </p:cNvPr>
          <p:cNvSpPr txBox="1"/>
          <p:nvPr/>
        </p:nvSpPr>
        <p:spPr>
          <a:xfrm>
            <a:off x="8034903" y="2821133"/>
            <a:ext cx="19213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Trading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82093-6E42-464F-BDCF-A9D56D461E28}"/>
              </a:ext>
            </a:extLst>
          </p:cNvPr>
          <p:cNvSpPr txBox="1"/>
          <p:nvPr/>
        </p:nvSpPr>
        <p:spPr>
          <a:xfrm>
            <a:off x="8099023" y="4335635"/>
            <a:ext cx="1793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Distribution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203CB-F28E-4393-9453-EA9D3C5530DD}"/>
              </a:ext>
            </a:extLst>
          </p:cNvPr>
          <p:cNvSpPr txBox="1"/>
          <p:nvPr/>
        </p:nvSpPr>
        <p:spPr>
          <a:xfrm>
            <a:off x="8034903" y="3578384"/>
            <a:ext cx="19213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Corporate 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7CC675-67A1-4DA6-B9E9-6CCFF6439E92}"/>
              </a:ext>
            </a:extLst>
          </p:cNvPr>
          <p:cNvGrpSpPr>
            <a:grpSpLocks noChangeAspect="1"/>
          </p:cNvGrpSpPr>
          <p:nvPr/>
        </p:nvGrpSpPr>
        <p:grpSpPr>
          <a:xfrm>
            <a:off x="10372085" y="1894559"/>
            <a:ext cx="548641" cy="570002"/>
            <a:chOff x="2502126" y="5388149"/>
            <a:chExt cx="381001" cy="381000"/>
          </a:xfrm>
          <a:solidFill>
            <a:srgbClr val="05C3DE"/>
          </a:solidFill>
        </p:grpSpPr>
        <p:sp>
          <p:nvSpPr>
            <p:cNvPr id="61" name="Freeform 166">
              <a:extLst>
                <a:ext uri="{FF2B5EF4-FFF2-40B4-BE49-F238E27FC236}">
                  <a16:creationId xmlns:a16="http://schemas.microsoft.com/office/drawing/2014/main" id="{DE1E8189-167A-49B1-BA84-A35BF667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914" y="5388149"/>
              <a:ext cx="176213" cy="176213"/>
            </a:xfrm>
            <a:custGeom>
              <a:avLst/>
              <a:gdLst>
                <a:gd name="T0" fmla="*/ 1 w 37"/>
                <a:gd name="T1" fmla="*/ 37 h 37"/>
                <a:gd name="T2" fmla="*/ 36 w 37"/>
                <a:gd name="T3" fmla="*/ 37 h 37"/>
                <a:gd name="T4" fmla="*/ 37 w 37"/>
                <a:gd name="T5" fmla="*/ 36 h 37"/>
                <a:gd name="T6" fmla="*/ 1 w 37"/>
                <a:gd name="T7" fmla="*/ 0 h 37"/>
                <a:gd name="T8" fmla="*/ 0 w 37"/>
                <a:gd name="T9" fmla="*/ 1 h 37"/>
                <a:gd name="T10" fmla="*/ 0 w 37"/>
                <a:gd name="T11" fmla="*/ 36 h 37"/>
                <a:gd name="T12" fmla="*/ 1 w 3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1" y="37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7" y="37"/>
                    <a:pt x="37" y="36"/>
                  </a:cubicBezTo>
                  <a:cubicBezTo>
                    <a:pt x="37" y="16"/>
                    <a:pt x="2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1" y="37"/>
                  </a:cubicBezTo>
                  <a:close/>
                </a:path>
              </a:pathLst>
            </a:cu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7">
              <a:extLst>
                <a:ext uri="{FF2B5EF4-FFF2-40B4-BE49-F238E27FC236}">
                  <a16:creationId xmlns:a16="http://schemas.microsoft.com/office/drawing/2014/main" id="{731175B8-B621-49D6-BBC0-4A01621C2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126" y="5426249"/>
              <a:ext cx="295275" cy="342900"/>
            </a:xfrm>
            <a:custGeom>
              <a:avLst/>
              <a:gdLst>
                <a:gd name="T0" fmla="*/ 37 w 62"/>
                <a:gd name="T1" fmla="*/ 35 h 72"/>
                <a:gd name="T2" fmla="*/ 37 w 62"/>
                <a:gd name="T3" fmla="*/ 1 h 72"/>
                <a:gd name="T4" fmla="*/ 36 w 62"/>
                <a:gd name="T5" fmla="*/ 0 h 72"/>
                <a:gd name="T6" fmla="*/ 0 w 62"/>
                <a:gd name="T7" fmla="*/ 36 h 72"/>
                <a:gd name="T8" fmla="*/ 36 w 62"/>
                <a:gd name="T9" fmla="*/ 72 h 72"/>
                <a:gd name="T10" fmla="*/ 61 w 62"/>
                <a:gd name="T11" fmla="*/ 61 h 72"/>
                <a:gd name="T12" fmla="*/ 62 w 62"/>
                <a:gd name="T13" fmla="*/ 60 h 72"/>
                <a:gd name="T14" fmla="*/ 61 w 62"/>
                <a:gd name="T15" fmla="*/ 59 h 72"/>
                <a:gd name="T16" fmla="*/ 37 w 62"/>
                <a:gd name="T17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2">
                  <a:moveTo>
                    <a:pt x="37" y="35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6" y="72"/>
                    <a:pt x="55" y="68"/>
                    <a:pt x="61" y="61"/>
                  </a:cubicBezTo>
                  <a:cubicBezTo>
                    <a:pt x="62" y="61"/>
                    <a:pt x="62" y="61"/>
                    <a:pt x="62" y="60"/>
                  </a:cubicBezTo>
                  <a:cubicBezTo>
                    <a:pt x="62" y="60"/>
                    <a:pt x="62" y="60"/>
                    <a:pt x="61" y="59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68">
              <a:extLst>
                <a:ext uri="{FF2B5EF4-FFF2-40B4-BE49-F238E27FC236}">
                  <a16:creationId xmlns:a16="http://schemas.microsoft.com/office/drawing/2014/main" id="{27392B8D-8793-4FDF-8BAC-1C827636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914" y="5578649"/>
              <a:ext cx="176213" cy="128588"/>
            </a:xfrm>
            <a:custGeom>
              <a:avLst/>
              <a:gdLst>
                <a:gd name="T0" fmla="*/ 36 w 37"/>
                <a:gd name="T1" fmla="*/ 0 h 27"/>
                <a:gd name="T2" fmla="*/ 1 w 37"/>
                <a:gd name="T3" fmla="*/ 0 h 27"/>
                <a:gd name="T4" fmla="*/ 0 w 37"/>
                <a:gd name="T5" fmla="*/ 1 h 27"/>
                <a:gd name="T6" fmla="*/ 0 w 37"/>
                <a:gd name="T7" fmla="*/ 2 h 27"/>
                <a:gd name="T8" fmla="*/ 25 w 37"/>
                <a:gd name="T9" fmla="*/ 27 h 27"/>
                <a:gd name="T10" fmla="*/ 26 w 37"/>
                <a:gd name="T11" fmla="*/ 27 h 27"/>
                <a:gd name="T12" fmla="*/ 26 w 37"/>
                <a:gd name="T13" fmla="*/ 27 h 27"/>
                <a:gd name="T14" fmla="*/ 37 w 37"/>
                <a:gd name="T15" fmla="*/ 1 h 27"/>
                <a:gd name="T16" fmla="*/ 36 w 3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7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3" y="20"/>
                    <a:pt x="37" y="11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390EA3-F4FF-41F4-BAF1-BCFD5AF43872}"/>
              </a:ext>
            </a:extLst>
          </p:cNvPr>
          <p:cNvGrpSpPr>
            <a:grpSpLocks noChangeAspect="1"/>
          </p:cNvGrpSpPr>
          <p:nvPr/>
        </p:nvGrpSpPr>
        <p:grpSpPr>
          <a:xfrm>
            <a:off x="10372085" y="4158566"/>
            <a:ext cx="548640" cy="548640"/>
            <a:chOff x="5855631" y="2739031"/>
            <a:chExt cx="653796" cy="65499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B07D9C1-5A5C-47E4-8E1D-50710DE5E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5631" y="2739031"/>
              <a:ext cx="653796" cy="653795"/>
            </a:xfrm>
            <a:prstGeom prst="ellipse">
              <a:avLst/>
            </a:prstGeom>
            <a:solidFill>
              <a:srgbClr val="054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bIns="6858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60CC568-1B9E-42A2-8F67-F502C5CD1C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5632" y="2740230"/>
              <a:ext cx="653795" cy="653795"/>
            </a:xfrm>
            <a:custGeom>
              <a:avLst/>
              <a:gdLst>
                <a:gd name="T0" fmla="*/ 70 w 80"/>
                <a:gd name="T1" fmla="*/ 12 h 80"/>
                <a:gd name="T2" fmla="*/ 70 w 80"/>
                <a:gd name="T3" fmla="*/ 13 h 80"/>
                <a:gd name="T4" fmla="*/ 61 w 80"/>
                <a:gd name="T5" fmla="*/ 26 h 80"/>
                <a:gd name="T6" fmla="*/ 49 w 80"/>
                <a:gd name="T7" fmla="*/ 30 h 80"/>
                <a:gd name="T8" fmla="*/ 52 w 80"/>
                <a:gd name="T9" fmla="*/ 36 h 80"/>
                <a:gd name="T10" fmla="*/ 57 w 80"/>
                <a:gd name="T11" fmla="*/ 36 h 80"/>
                <a:gd name="T12" fmla="*/ 50 w 80"/>
                <a:gd name="T13" fmla="*/ 50 h 80"/>
                <a:gd name="T14" fmla="*/ 52 w 80"/>
                <a:gd name="T15" fmla="*/ 55 h 80"/>
                <a:gd name="T16" fmla="*/ 47 w 80"/>
                <a:gd name="T17" fmla="*/ 58 h 80"/>
                <a:gd name="T18" fmla="*/ 37 w 80"/>
                <a:gd name="T19" fmla="*/ 67 h 80"/>
                <a:gd name="T20" fmla="*/ 32 w 80"/>
                <a:gd name="T21" fmla="*/ 58 h 80"/>
                <a:gd name="T22" fmla="*/ 34 w 80"/>
                <a:gd name="T23" fmla="*/ 53 h 80"/>
                <a:gd name="T24" fmla="*/ 30 w 80"/>
                <a:gd name="T25" fmla="*/ 48 h 80"/>
                <a:gd name="T26" fmla="*/ 20 w 80"/>
                <a:gd name="T27" fmla="*/ 43 h 80"/>
                <a:gd name="T28" fmla="*/ 15 w 80"/>
                <a:gd name="T29" fmla="*/ 36 h 80"/>
                <a:gd name="T30" fmla="*/ 24 w 80"/>
                <a:gd name="T31" fmla="*/ 23 h 80"/>
                <a:gd name="T32" fmla="*/ 32 w 80"/>
                <a:gd name="T33" fmla="*/ 25 h 80"/>
                <a:gd name="T34" fmla="*/ 45 w 80"/>
                <a:gd name="T35" fmla="*/ 25 h 80"/>
                <a:gd name="T36" fmla="*/ 44 w 80"/>
                <a:gd name="T37" fmla="*/ 14 h 80"/>
                <a:gd name="T38" fmla="*/ 37 w 80"/>
                <a:gd name="T39" fmla="*/ 11 h 80"/>
                <a:gd name="T40" fmla="*/ 54 w 80"/>
                <a:gd name="T41" fmla="*/ 2 h 80"/>
                <a:gd name="T42" fmla="*/ 55 w 80"/>
                <a:gd name="T43" fmla="*/ 2 h 80"/>
                <a:gd name="T44" fmla="*/ 40 w 80"/>
                <a:gd name="T45" fmla="*/ 0 h 80"/>
                <a:gd name="T46" fmla="*/ 0 w 80"/>
                <a:gd name="T47" fmla="*/ 40 h 80"/>
                <a:gd name="T48" fmla="*/ 40 w 80"/>
                <a:gd name="T49" fmla="*/ 80 h 80"/>
                <a:gd name="T50" fmla="*/ 80 w 80"/>
                <a:gd name="T51" fmla="*/ 40 h 80"/>
                <a:gd name="T52" fmla="*/ 70 w 80"/>
                <a:gd name="T5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80">
                  <a:moveTo>
                    <a:pt x="70" y="12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0" y="16"/>
                    <a:pt x="67" y="23"/>
                    <a:pt x="61" y="26"/>
                  </a:cubicBezTo>
                  <a:cubicBezTo>
                    <a:pt x="54" y="25"/>
                    <a:pt x="47" y="30"/>
                    <a:pt x="49" y="30"/>
                  </a:cubicBezTo>
                  <a:cubicBezTo>
                    <a:pt x="50" y="30"/>
                    <a:pt x="52" y="36"/>
                    <a:pt x="52" y="36"/>
                  </a:cubicBezTo>
                  <a:cubicBezTo>
                    <a:pt x="54" y="38"/>
                    <a:pt x="57" y="36"/>
                    <a:pt x="57" y="36"/>
                  </a:cubicBezTo>
                  <a:cubicBezTo>
                    <a:pt x="61" y="41"/>
                    <a:pt x="50" y="48"/>
                    <a:pt x="50" y="50"/>
                  </a:cubicBezTo>
                  <a:cubicBezTo>
                    <a:pt x="50" y="51"/>
                    <a:pt x="55" y="52"/>
                    <a:pt x="52" y="55"/>
                  </a:cubicBezTo>
                  <a:cubicBezTo>
                    <a:pt x="50" y="57"/>
                    <a:pt x="47" y="58"/>
                    <a:pt x="47" y="58"/>
                  </a:cubicBezTo>
                  <a:cubicBezTo>
                    <a:pt x="47" y="67"/>
                    <a:pt x="39" y="67"/>
                    <a:pt x="37" y="67"/>
                  </a:cubicBezTo>
                  <a:cubicBezTo>
                    <a:pt x="35" y="67"/>
                    <a:pt x="32" y="60"/>
                    <a:pt x="32" y="58"/>
                  </a:cubicBezTo>
                  <a:cubicBezTo>
                    <a:pt x="32" y="56"/>
                    <a:pt x="34" y="55"/>
                    <a:pt x="34" y="53"/>
                  </a:cubicBezTo>
                  <a:cubicBezTo>
                    <a:pt x="34" y="51"/>
                    <a:pt x="30" y="48"/>
                    <a:pt x="30" y="48"/>
                  </a:cubicBezTo>
                  <a:cubicBezTo>
                    <a:pt x="30" y="41"/>
                    <a:pt x="25" y="43"/>
                    <a:pt x="20" y="43"/>
                  </a:cubicBezTo>
                  <a:cubicBezTo>
                    <a:pt x="15" y="43"/>
                    <a:pt x="15" y="36"/>
                    <a:pt x="15" y="36"/>
                  </a:cubicBezTo>
                  <a:cubicBezTo>
                    <a:pt x="15" y="36"/>
                    <a:pt x="15" y="25"/>
                    <a:pt x="24" y="23"/>
                  </a:cubicBezTo>
                  <a:cubicBezTo>
                    <a:pt x="32" y="21"/>
                    <a:pt x="32" y="25"/>
                    <a:pt x="32" y="25"/>
                  </a:cubicBezTo>
                  <a:cubicBezTo>
                    <a:pt x="35" y="28"/>
                    <a:pt x="42" y="25"/>
                    <a:pt x="45" y="25"/>
                  </a:cubicBezTo>
                  <a:cubicBezTo>
                    <a:pt x="45" y="25"/>
                    <a:pt x="47" y="13"/>
                    <a:pt x="44" y="14"/>
                  </a:cubicBezTo>
                  <a:cubicBezTo>
                    <a:pt x="40" y="16"/>
                    <a:pt x="37" y="15"/>
                    <a:pt x="37" y="11"/>
                  </a:cubicBezTo>
                  <a:cubicBezTo>
                    <a:pt x="36" y="6"/>
                    <a:pt x="51" y="2"/>
                    <a:pt x="54" y="2"/>
                  </a:cubicBezTo>
                  <a:cubicBezTo>
                    <a:pt x="54" y="2"/>
                    <a:pt x="54" y="2"/>
                    <a:pt x="55" y="2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29"/>
                    <a:pt x="76" y="20"/>
                    <a:pt x="70" y="12"/>
                  </a:cubicBezTo>
                  <a:close/>
                </a:path>
              </a:pathLst>
            </a:custGeom>
            <a:solidFill>
              <a:srgbClr val="05C3D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B6D931-B5C9-401A-B51E-300F1509EAEA}"/>
              </a:ext>
            </a:extLst>
          </p:cNvPr>
          <p:cNvGrpSpPr>
            <a:grpSpLocks noChangeAspect="1"/>
          </p:cNvGrpSpPr>
          <p:nvPr/>
        </p:nvGrpSpPr>
        <p:grpSpPr>
          <a:xfrm>
            <a:off x="10365227" y="2690218"/>
            <a:ext cx="562356" cy="562356"/>
            <a:chOff x="10162111" y="2972482"/>
            <a:chExt cx="381000" cy="381000"/>
          </a:xfrm>
          <a:solidFill>
            <a:srgbClr val="05C3DE"/>
          </a:solidFill>
        </p:grpSpPr>
        <p:sp>
          <p:nvSpPr>
            <p:cNvPr id="71" name="Freeform 117">
              <a:extLst>
                <a:ext uri="{FF2B5EF4-FFF2-40B4-BE49-F238E27FC236}">
                  <a16:creationId xmlns:a16="http://schemas.microsoft.com/office/drawing/2014/main" id="{ABE10D34-0A8B-4B59-A913-F9E94D4E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111" y="3096307"/>
              <a:ext cx="381000" cy="257175"/>
            </a:xfrm>
            <a:custGeom>
              <a:avLst/>
              <a:gdLst>
                <a:gd name="T0" fmla="*/ 79 w 80"/>
                <a:gd name="T1" fmla="*/ 51 h 54"/>
                <a:gd name="T2" fmla="*/ 75 w 80"/>
                <a:gd name="T3" fmla="*/ 51 h 54"/>
                <a:gd name="T4" fmla="*/ 75 w 80"/>
                <a:gd name="T5" fmla="*/ 2 h 54"/>
                <a:gd name="T6" fmla="*/ 73 w 80"/>
                <a:gd name="T7" fmla="*/ 0 h 54"/>
                <a:gd name="T8" fmla="*/ 63 w 80"/>
                <a:gd name="T9" fmla="*/ 0 h 54"/>
                <a:gd name="T10" fmla="*/ 61 w 80"/>
                <a:gd name="T11" fmla="*/ 2 h 54"/>
                <a:gd name="T12" fmla="*/ 61 w 80"/>
                <a:gd name="T13" fmla="*/ 51 h 54"/>
                <a:gd name="T14" fmla="*/ 56 w 80"/>
                <a:gd name="T15" fmla="*/ 51 h 54"/>
                <a:gd name="T16" fmla="*/ 56 w 80"/>
                <a:gd name="T17" fmla="*/ 26 h 54"/>
                <a:gd name="T18" fmla="*/ 55 w 80"/>
                <a:gd name="T19" fmla="*/ 24 h 54"/>
                <a:gd name="T20" fmla="*/ 44 w 80"/>
                <a:gd name="T21" fmla="*/ 24 h 54"/>
                <a:gd name="T22" fmla="*/ 43 w 80"/>
                <a:gd name="T23" fmla="*/ 26 h 54"/>
                <a:gd name="T24" fmla="*/ 43 w 80"/>
                <a:gd name="T25" fmla="*/ 51 h 54"/>
                <a:gd name="T26" fmla="*/ 37 w 80"/>
                <a:gd name="T27" fmla="*/ 51 h 54"/>
                <a:gd name="T28" fmla="*/ 37 w 80"/>
                <a:gd name="T29" fmla="*/ 18 h 54"/>
                <a:gd name="T30" fmla="*/ 36 w 80"/>
                <a:gd name="T31" fmla="*/ 16 h 54"/>
                <a:gd name="T32" fmla="*/ 25 w 80"/>
                <a:gd name="T33" fmla="*/ 16 h 54"/>
                <a:gd name="T34" fmla="*/ 24 w 80"/>
                <a:gd name="T35" fmla="*/ 18 h 54"/>
                <a:gd name="T36" fmla="*/ 24 w 80"/>
                <a:gd name="T37" fmla="*/ 51 h 54"/>
                <a:gd name="T38" fmla="*/ 19 w 80"/>
                <a:gd name="T39" fmla="*/ 51 h 54"/>
                <a:gd name="T40" fmla="*/ 19 w 80"/>
                <a:gd name="T41" fmla="*/ 36 h 54"/>
                <a:gd name="T42" fmla="*/ 17 w 80"/>
                <a:gd name="T43" fmla="*/ 35 h 54"/>
                <a:gd name="T44" fmla="*/ 7 w 80"/>
                <a:gd name="T45" fmla="*/ 35 h 54"/>
                <a:gd name="T46" fmla="*/ 5 w 80"/>
                <a:gd name="T47" fmla="*/ 36 h 54"/>
                <a:gd name="T48" fmla="*/ 5 w 80"/>
                <a:gd name="T49" fmla="*/ 51 h 54"/>
                <a:gd name="T50" fmla="*/ 1 w 80"/>
                <a:gd name="T51" fmla="*/ 51 h 54"/>
                <a:gd name="T52" fmla="*/ 0 w 80"/>
                <a:gd name="T53" fmla="*/ 52 h 54"/>
                <a:gd name="T54" fmla="*/ 1 w 80"/>
                <a:gd name="T55" fmla="*/ 54 h 54"/>
                <a:gd name="T56" fmla="*/ 7 w 80"/>
                <a:gd name="T57" fmla="*/ 54 h 54"/>
                <a:gd name="T58" fmla="*/ 17 w 80"/>
                <a:gd name="T59" fmla="*/ 54 h 54"/>
                <a:gd name="T60" fmla="*/ 25 w 80"/>
                <a:gd name="T61" fmla="*/ 54 h 54"/>
                <a:gd name="T62" fmla="*/ 36 w 80"/>
                <a:gd name="T63" fmla="*/ 54 h 54"/>
                <a:gd name="T64" fmla="*/ 44 w 80"/>
                <a:gd name="T65" fmla="*/ 54 h 54"/>
                <a:gd name="T66" fmla="*/ 55 w 80"/>
                <a:gd name="T67" fmla="*/ 54 h 54"/>
                <a:gd name="T68" fmla="*/ 63 w 80"/>
                <a:gd name="T69" fmla="*/ 54 h 54"/>
                <a:gd name="T70" fmla="*/ 73 w 80"/>
                <a:gd name="T71" fmla="*/ 54 h 54"/>
                <a:gd name="T72" fmla="*/ 79 w 80"/>
                <a:gd name="T73" fmla="*/ 54 h 54"/>
                <a:gd name="T74" fmla="*/ 80 w 80"/>
                <a:gd name="T75" fmla="*/ 52 h 54"/>
                <a:gd name="T76" fmla="*/ 79 w 80"/>
                <a:gd name="T77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54">
                  <a:moveTo>
                    <a:pt x="79" y="51"/>
                  </a:moveTo>
                  <a:cubicBezTo>
                    <a:pt x="75" y="51"/>
                    <a:pt x="75" y="51"/>
                    <a:pt x="75" y="5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1" y="1"/>
                    <a:pt x="61" y="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5"/>
                    <a:pt x="55" y="24"/>
                    <a:pt x="55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8" y="35"/>
                    <a:pt x="1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5"/>
                    <a:pt x="5" y="36"/>
                    <a:pt x="5" y="36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0" y="53"/>
                    <a:pt x="1" y="54"/>
                    <a:pt x="1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80" y="53"/>
                    <a:pt x="80" y="52"/>
                  </a:cubicBezTo>
                  <a:cubicBezTo>
                    <a:pt x="80" y="52"/>
                    <a:pt x="79" y="51"/>
                    <a:pt x="79" y="51"/>
                  </a:cubicBezTo>
                  <a:close/>
                </a:path>
              </a:pathLst>
            </a:cu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118">
              <a:extLst>
                <a:ext uri="{FF2B5EF4-FFF2-40B4-BE49-F238E27FC236}">
                  <a16:creationId xmlns:a16="http://schemas.microsoft.com/office/drawing/2014/main" id="{79EA0B3E-609D-4507-9EC7-8132B759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924" y="2972482"/>
              <a:ext cx="338138" cy="209550"/>
            </a:xfrm>
            <a:custGeom>
              <a:avLst/>
              <a:gdLst>
                <a:gd name="T0" fmla="*/ 6 w 71"/>
                <a:gd name="T1" fmla="*/ 44 h 44"/>
                <a:gd name="T2" fmla="*/ 11 w 71"/>
                <a:gd name="T3" fmla="*/ 38 h 44"/>
                <a:gd name="T4" fmla="*/ 10 w 71"/>
                <a:gd name="T5" fmla="*/ 36 h 44"/>
                <a:gd name="T6" fmla="*/ 23 w 71"/>
                <a:gd name="T7" fmla="*/ 26 h 44"/>
                <a:gd name="T8" fmla="*/ 26 w 71"/>
                <a:gd name="T9" fmla="*/ 26 h 44"/>
                <a:gd name="T10" fmla="*/ 30 w 71"/>
                <a:gd name="T11" fmla="*/ 24 h 44"/>
                <a:gd name="T12" fmla="*/ 40 w 71"/>
                <a:gd name="T13" fmla="*/ 28 h 44"/>
                <a:gd name="T14" fmla="*/ 40 w 71"/>
                <a:gd name="T15" fmla="*/ 29 h 44"/>
                <a:gd name="T16" fmla="*/ 46 w 71"/>
                <a:gd name="T17" fmla="*/ 34 h 44"/>
                <a:gd name="T18" fmla="*/ 51 w 71"/>
                <a:gd name="T19" fmla="*/ 29 h 44"/>
                <a:gd name="T20" fmla="*/ 50 w 71"/>
                <a:gd name="T21" fmla="*/ 26 h 44"/>
                <a:gd name="T22" fmla="*/ 63 w 71"/>
                <a:gd name="T23" fmla="*/ 10 h 44"/>
                <a:gd name="T24" fmla="*/ 66 w 71"/>
                <a:gd name="T25" fmla="*/ 10 h 44"/>
                <a:gd name="T26" fmla="*/ 71 w 71"/>
                <a:gd name="T27" fmla="*/ 5 h 44"/>
                <a:gd name="T28" fmla="*/ 66 w 71"/>
                <a:gd name="T29" fmla="*/ 0 h 44"/>
                <a:gd name="T30" fmla="*/ 60 w 71"/>
                <a:gd name="T31" fmla="*/ 5 h 44"/>
                <a:gd name="T32" fmla="*/ 61 w 71"/>
                <a:gd name="T33" fmla="*/ 8 h 44"/>
                <a:gd name="T34" fmla="*/ 48 w 71"/>
                <a:gd name="T35" fmla="*/ 24 h 44"/>
                <a:gd name="T36" fmla="*/ 46 w 71"/>
                <a:gd name="T37" fmla="*/ 24 h 44"/>
                <a:gd name="T38" fmla="*/ 41 w 71"/>
                <a:gd name="T39" fmla="*/ 26 h 44"/>
                <a:gd name="T40" fmla="*/ 31 w 71"/>
                <a:gd name="T41" fmla="*/ 22 h 44"/>
                <a:gd name="T42" fmla="*/ 31 w 71"/>
                <a:gd name="T43" fmla="*/ 21 h 44"/>
                <a:gd name="T44" fmla="*/ 26 w 71"/>
                <a:gd name="T45" fmla="*/ 16 h 44"/>
                <a:gd name="T46" fmla="*/ 20 w 71"/>
                <a:gd name="T47" fmla="*/ 21 h 44"/>
                <a:gd name="T48" fmla="*/ 21 w 71"/>
                <a:gd name="T49" fmla="*/ 24 h 44"/>
                <a:gd name="T50" fmla="*/ 9 w 71"/>
                <a:gd name="T51" fmla="*/ 34 h 44"/>
                <a:gd name="T52" fmla="*/ 6 w 71"/>
                <a:gd name="T53" fmla="*/ 33 h 44"/>
                <a:gd name="T54" fmla="*/ 0 w 71"/>
                <a:gd name="T55" fmla="*/ 38 h 44"/>
                <a:gd name="T56" fmla="*/ 6 w 71"/>
                <a:gd name="T5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44">
                  <a:moveTo>
                    <a:pt x="6" y="44"/>
                  </a:moveTo>
                  <a:cubicBezTo>
                    <a:pt x="9" y="44"/>
                    <a:pt x="11" y="41"/>
                    <a:pt x="11" y="38"/>
                  </a:cubicBezTo>
                  <a:cubicBezTo>
                    <a:pt x="11" y="38"/>
                    <a:pt x="11" y="37"/>
                    <a:pt x="10" y="3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27" y="26"/>
                    <a:pt x="29" y="26"/>
                    <a:pt x="30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2"/>
                    <a:pt x="43" y="34"/>
                    <a:pt x="46" y="34"/>
                  </a:cubicBezTo>
                  <a:cubicBezTo>
                    <a:pt x="49" y="34"/>
                    <a:pt x="51" y="32"/>
                    <a:pt x="51" y="29"/>
                  </a:cubicBezTo>
                  <a:cubicBezTo>
                    <a:pt x="51" y="28"/>
                    <a:pt x="51" y="27"/>
                    <a:pt x="50" y="2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5" y="10"/>
                    <a:pt x="66" y="10"/>
                  </a:cubicBezTo>
                  <a:cubicBezTo>
                    <a:pt x="69" y="10"/>
                    <a:pt x="71" y="8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63" y="0"/>
                    <a:pt x="60" y="2"/>
                    <a:pt x="60" y="5"/>
                  </a:cubicBezTo>
                  <a:cubicBezTo>
                    <a:pt x="60" y="6"/>
                    <a:pt x="61" y="7"/>
                    <a:pt x="61" y="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6" y="24"/>
                    <a:pt x="46" y="24"/>
                  </a:cubicBezTo>
                  <a:cubicBezTo>
                    <a:pt x="44" y="24"/>
                    <a:pt x="42" y="25"/>
                    <a:pt x="41" y="2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1" y="18"/>
                    <a:pt x="29" y="16"/>
                    <a:pt x="26" y="16"/>
                  </a:cubicBezTo>
                  <a:cubicBezTo>
                    <a:pt x="23" y="16"/>
                    <a:pt x="20" y="18"/>
                    <a:pt x="20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7" y="33"/>
                    <a:pt x="6" y="33"/>
                  </a:cubicBezTo>
                  <a:cubicBezTo>
                    <a:pt x="3" y="33"/>
                    <a:pt x="0" y="36"/>
                    <a:pt x="0" y="38"/>
                  </a:cubicBezTo>
                  <a:cubicBezTo>
                    <a:pt x="0" y="41"/>
                    <a:pt x="3" y="44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EBFA6B-755C-4FB7-8618-128A88F5AF26}"/>
              </a:ext>
            </a:extLst>
          </p:cNvPr>
          <p:cNvGrpSpPr>
            <a:grpSpLocks noChangeAspect="1"/>
          </p:cNvGrpSpPr>
          <p:nvPr/>
        </p:nvGrpSpPr>
        <p:grpSpPr>
          <a:xfrm>
            <a:off x="10348327" y="5757454"/>
            <a:ext cx="596156" cy="514194"/>
            <a:chOff x="1016233" y="3023489"/>
            <a:chExt cx="381002" cy="328622"/>
          </a:xfrm>
          <a:solidFill>
            <a:srgbClr val="05C3DE"/>
          </a:solidFill>
        </p:grpSpPr>
        <p:sp>
          <p:nvSpPr>
            <p:cNvPr id="74" name="Freeform 109">
              <a:extLst>
                <a:ext uri="{FF2B5EF4-FFF2-40B4-BE49-F238E27FC236}">
                  <a16:creationId xmlns:a16="http://schemas.microsoft.com/office/drawing/2014/main" id="{1A48613C-D84C-41FA-A511-A6F88A603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33" y="3137793"/>
              <a:ext cx="85725" cy="152401"/>
            </a:xfrm>
            <a:custGeom>
              <a:avLst/>
              <a:gdLst>
                <a:gd name="T0" fmla="*/ 0 w 18"/>
                <a:gd name="T1" fmla="*/ 11 h 32"/>
                <a:gd name="T2" fmla="*/ 1 w 18"/>
                <a:gd name="T3" fmla="*/ 18 h 32"/>
                <a:gd name="T4" fmla="*/ 2 w 18"/>
                <a:gd name="T5" fmla="*/ 18 h 32"/>
                <a:gd name="T6" fmla="*/ 2 w 18"/>
                <a:gd name="T7" fmla="*/ 32 h 32"/>
                <a:gd name="T8" fmla="*/ 16 w 18"/>
                <a:gd name="T9" fmla="*/ 32 h 32"/>
                <a:gd name="T10" fmla="*/ 16 w 18"/>
                <a:gd name="T11" fmla="*/ 18 h 32"/>
                <a:gd name="T12" fmla="*/ 18 w 18"/>
                <a:gd name="T13" fmla="*/ 15 h 32"/>
                <a:gd name="T14" fmla="*/ 18 w 18"/>
                <a:gd name="T15" fmla="*/ 11 h 32"/>
                <a:gd name="T16" fmla="*/ 18 w 18"/>
                <a:gd name="T17" fmla="*/ 0 h 32"/>
                <a:gd name="T18" fmla="*/ 0 w 18"/>
                <a:gd name="T19" fmla="*/ 0 h 32"/>
                <a:gd name="T20" fmla="*/ 0 w 18"/>
                <a:gd name="T21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2">
                  <a:moveTo>
                    <a:pt x="0" y="11"/>
                  </a:moveTo>
                  <a:cubicBezTo>
                    <a:pt x="0" y="13"/>
                    <a:pt x="0" y="16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5"/>
                  </a:cubicBezTo>
                  <a:cubicBezTo>
                    <a:pt x="18" y="14"/>
                    <a:pt x="18" y="12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110">
              <a:extLst>
                <a:ext uri="{FF2B5EF4-FFF2-40B4-BE49-F238E27FC236}">
                  <a16:creationId xmlns:a16="http://schemas.microsoft.com/office/drawing/2014/main" id="{B4F2DFAB-1F11-4076-8F1F-F5A144BB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746" y="3137793"/>
              <a:ext cx="90489" cy="152401"/>
            </a:xfrm>
            <a:custGeom>
              <a:avLst/>
              <a:gdLst>
                <a:gd name="T0" fmla="*/ 0 w 19"/>
                <a:gd name="T1" fmla="*/ 0 h 32"/>
                <a:gd name="T2" fmla="*/ 0 w 19"/>
                <a:gd name="T3" fmla="*/ 11 h 32"/>
                <a:gd name="T4" fmla="*/ 3 w 19"/>
                <a:gd name="T5" fmla="*/ 17 h 32"/>
                <a:gd name="T6" fmla="*/ 3 w 19"/>
                <a:gd name="T7" fmla="*/ 32 h 32"/>
                <a:gd name="T8" fmla="*/ 16 w 19"/>
                <a:gd name="T9" fmla="*/ 32 h 32"/>
                <a:gd name="T10" fmla="*/ 16 w 19"/>
                <a:gd name="T11" fmla="*/ 17 h 32"/>
                <a:gd name="T12" fmla="*/ 19 w 19"/>
                <a:gd name="T13" fmla="*/ 11 h 32"/>
                <a:gd name="T14" fmla="*/ 19 w 19"/>
                <a:gd name="T15" fmla="*/ 0 h 32"/>
                <a:gd name="T16" fmla="*/ 0 w 19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6"/>
                    <a:pt x="19" y="13"/>
                    <a:pt x="19" y="1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111">
              <a:extLst>
                <a:ext uri="{FF2B5EF4-FFF2-40B4-BE49-F238E27FC236}">
                  <a16:creationId xmlns:a16="http://schemas.microsoft.com/office/drawing/2014/main" id="{7B93551A-CF5B-4139-9A9C-14D62D5E9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057" y="3137797"/>
              <a:ext cx="128589" cy="214314"/>
            </a:xfrm>
            <a:custGeom>
              <a:avLst/>
              <a:gdLst>
                <a:gd name="T0" fmla="*/ 0 w 27"/>
                <a:gd name="T1" fmla="*/ 19 h 45"/>
                <a:gd name="T2" fmla="*/ 6 w 27"/>
                <a:gd name="T3" fmla="*/ 26 h 45"/>
                <a:gd name="T4" fmla="*/ 6 w 27"/>
                <a:gd name="T5" fmla="*/ 45 h 45"/>
                <a:gd name="T6" fmla="*/ 22 w 27"/>
                <a:gd name="T7" fmla="*/ 45 h 45"/>
                <a:gd name="T8" fmla="*/ 22 w 27"/>
                <a:gd name="T9" fmla="*/ 26 h 45"/>
                <a:gd name="T10" fmla="*/ 27 w 27"/>
                <a:gd name="T11" fmla="*/ 19 h 45"/>
                <a:gd name="T12" fmla="*/ 27 w 27"/>
                <a:gd name="T13" fmla="*/ 0 h 45"/>
                <a:gd name="T14" fmla="*/ 0 w 27"/>
                <a:gd name="T15" fmla="*/ 0 h 45"/>
                <a:gd name="T16" fmla="*/ 0 w 27"/>
                <a:gd name="T1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0" y="19"/>
                  </a:moveTo>
                  <a:cubicBezTo>
                    <a:pt x="0" y="23"/>
                    <a:pt x="2" y="26"/>
                    <a:pt x="6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5" y="26"/>
                    <a:pt x="27" y="23"/>
                    <a:pt x="27" y="1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val 112">
              <a:extLst>
                <a:ext uri="{FF2B5EF4-FFF2-40B4-BE49-F238E27FC236}">
                  <a16:creationId xmlns:a16="http://schemas.microsoft.com/office/drawing/2014/main" id="{D2CB6B02-1FBC-4C95-B091-9EFC95198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32" y="3061607"/>
              <a:ext cx="61913" cy="61913"/>
            </a:xfrm>
            <a:prstGeom prst="ellipse">
              <a:avLst/>
            </a:pr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Oval 113">
              <a:extLst>
                <a:ext uri="{FF2B5EF4-FFF2-40B4-BE49-F238E27FC236}">
                  <a16:creationId xmlns:a16="http://schemas.microsoft.com/office/drawing/2014/main" id="{A43D94D3-E58A-4E05-97C1-30CC64C9C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756" y="3061596"/>
              <a:ext cx="66676" cy="61913"/>
            </a:xfrm>
            <a:prstGeom prst="ellipse">
              <a:avLst/>
            </a:pr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Oval 114">
              <a:extLst>
                <a:ext uri="{FF2B5EF4-FFF2-40B4-BE49-F238E27FC236}">
                  <a16:creationId xmlns:a16="http://schemas.microsoft.com/office/drawing/2014/main" id="{9E02CD16-6EA2-454F-82C5-ED9D3F072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340" y="3023489"/>
              <a:ext cx="100013" cy="1000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CB1FB3D-75E1-4214-98A6-AB55A09C6F24}"/>
              </a:ext>
            </a:extLst>
          </p:cNvPr>
          <p:cNvGrpSpPr>
            <a:grpSpLocks noChangeAspect="1"/>
          </p:cNvGrpSpPr>
          <p:nvPr/>
        </p:nvGrpSpPr>
        <p:grpSpPr>
          <a:xfrm>
            <a:off x="10338152" y="3478231"/>
            <a:ext cx="616507" cy="454678"/>
            <a:chOff x="4764071" y="3158374"/>
            <a:chExt cx="381000" cy="280988"/>
          </a:xfrm>
          <a:solidFill>
            <a:srgbClr val="05C3DE"/>
          </a:solidFill>
        </p:grpSpPr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90C41459-36DE-423A-B6B3-EBCFF0B0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71" y="3363162"/>
              <a:ext cx="100013" cy="76200"/>
            </a:xfrm>
            <a:custGeom>
              <a:avLst/>
              <a:gdLst>
                <a:gd name="T0" fmla="*/ 20 w 21"/>
                <a:gd name="T1" fmla="*/ 0 h 16"/>
                <a:gd name="T2" fmla="*/ 1 w 21"/>
                <a:gd name="T3" fmla="*/ 0 h 16"/>
                <a:gd name="T4" fmla="*/ 0 w 21"/>
                <a:gd name="T5" fmla="*/ 1 h 16"/>
                <a:gd name="T6" fmla="*/ 0 w 21"/>
                <a:gd name="T7" fmla="*/ 14 h 16"/>
                <a:gd name="T8" fmla="*/ 1 w 21"/>
                <a:gd name="T9" fmla="*/ 16 h 16"/>
                <a:gd name="T10" fmla="*/ 20 w 21"/>
                <a:gd name="T11" fmla="*/ 16 h 16"/>
                <a:gd name="T12" fmla="*/ 21 w 21"/>
                <a:gd name="T13" fmla="*/ 14 h 16"/>
                <a:gd name="T14" fmla="*/ 21 w 21"/>
                <a:gd name="T15" fmla="*/ 1 h 16"/>
                <a:gd name="T16" fmla="*/ 20 w 2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5"/>
                    <a:pt x="21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D0A5CC4C-7793-4257-A707-2F9AA31BE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58" y="3363162"/>
              <a:ext cx="123825" cy="76200"/>
            </a:xfrm>
            <a:custGeom>
              <a:avLst/>
              <a:gdLst>
                <a:gd name="T0" fmla="*/ 25 w 26"/>
                <a:gd name="T1" fmla="*/ 0 h 16"/>
                <a:gd name="T2" fmla="*/ 1 w 26"/>
                <a:gd name="T3" fmla="*/ 0 h 16"/>
                <a:gd name="T4" fmla="*/ 0 w 26"/>
                <a:gd name="T5" fmla="*/ 1 h 16"/>
                <a:gd name="T6" fmla="*/ 0 w 26"/>
                <a:gd name="T7" fmla="*/ 14 h 16"/>
                <a:gd name="T8" fmla="*/ 1 w 26"/>
                <a:gd name="T9" fmla="*/ 16 h 16"/>
                <a:gd name="T10" fmla="*/ 25 w 26"/>
                <a:gd name="T11" fmla="*/ 16 h 16"/>
                <a:gd name="T12" fmla="*/ 26 w 26"/>
                <a:gd name="T13" fmla="*/ 14 h 16"/>
                <a:gd name="T14" fmla="*/ 26 w 26"/>
                <a:gd name="T15" fmla="*/ 1 h 16"/>
                <a:gd name="T16" fmla="*/ 25 w 2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ED13D30F-7879-4883-A7A5-D5B7BE1C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71" y="3158374"/>
              <a:ext cx="152400" cy="76200"/>
            </a:xfrm>
            <a:custGeom>
              <a:avLst/>
              <a:gdLst>
                <a:gd name="T0" fmla="*/ 1 w 32"/>
                <a:gd name="T1" fmla="*/ 16 h 16"/>
                <a:gd name="T2" fmla="*/ 31 w 32"/>
                <a:gd name="T3" fmla="*/ 16 h 16"/>
                <a:gd name="T4" fmla="*/ 32 w 32"/>
                <a:gd name="T5" fmla="*/ 15 h 16"/>
                <a:gd name="T6" fmla="*/ 32 w 32"/>
                <a:gd name="T7" fmla="*/ 1 h 16"/>
                <a:gd name="T8" fmla="*/ 31 w 32"/>
                <a:gd name="T9" fmla="*/ 0 h 16"/>
                <a:gd name="T10" fmla="*/ 1 w 32"/>
                <a:gd name="T11" fmla="*/ 0 h 16"/>
                <a:gd name="T12" fmla="*/ 0 w 32"/>
                <a:gd name="T13" fmla="*/ 1 h 16"/>
                <a:gd name="T14" fmla="*/ 0 w 32"/>
                <a:gd name="T15" fmla="*/ 15 h 16"/>
                <a:gd name="T16" fmla="*/ 1 w 32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6">
                  <a:moveTo>
                    <a:pt x="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1" y="0"/>
                    <a:pt x="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AC2B8ED9-1D91-4E15-A7D1-F9D1A91C9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71" y="3258387"/>
              <a:ext cx="138113" cy="76200"/>
            </a:xfrm>
            <a:custGeom>
              <a:avLst/>
              <a:gdLst>
                <a:gd name="T0" fmla="*/ 1 w 29"/>
                <a:gd name="T1" fmla="*/ 16 h 16"/>
                <a:gd name="T2" fmla="*/ 28 w 29"/>
                <a:gd name="T3" fmla="*/ 16 h 16"/>
                <a:gd name="T4" fmla="*/ 29 w 29"/>
                <a:gd name="T5" fmla="*/ 15 h 16"/>
                <a:gd name="T6" fmla="*/ 29 w 29"/>
                <a:gd name="T7" fmla="*/ 2 h 16"/>
                <a:gd name="T8" fmla="*/ 28 w 29"/>
                <a:gd name="T9" fmla="*/ 0 h 16"/>
                <a:gd name="T10" fmla="*/ 1 w 29"/>
                <a:gd name="T11" fmla="*/ 0 h 16"/>
                <a:gd name="T12" fmla="*/ 0 w 29"/>
                <a:gd name="T13" fmla="*/ 2 h 16"/>
                <a:gd name="T14" fmla="*/ 0 w 29"/>
                <a:gd name="T15" fmla="*/ 15 h 16"/>
                <a:gd name="T16" fmla="*/ 1 w 2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1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id="{2DAE42AB-F504-496B-B012-177DBE258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58" y="3363162"/>
              <a:ext cx="100013" cy="76200"/>
            </a:xfrm>
            <a:custGeom>
              <a:avLst/>
              <a:gdLst>
                <a:gd name="T0" fmla="*/ 20 w 21"/>
                <a:gd name="T1" fmla="*/ 0 h 16"/>
                <a:gd name="T2" fmla="*/ 1 w 21"/>
                <a:gd name="T3" fmla="*/ 0 h 16"/>
                <a:gd name="T4" fmla="*/ 0 w 21"/>
                <a:gd name="T5" fmla="*/ 1 h 16"/>
                <a:gd name="T6" fmla="*/ 0 w 21"/>
                <a:gd name="T7" fmla="*/ 14 h 16"/>
                <a:gd name="T8" fmla="*/ 1 w 21"/>
                <a:gd name="T9" fmla="*/ 16 h 16"/>
                <a:gd name="T10" fmla="*/ 20 w 21"/>
                <a:gd name="T11" fmla="*/ 16 h 16"/>
                <a:gd name="T12" fmla="*/ 21 w 21"/>
                <a:gd name="T13" fmla="*/ 14 h 16"/>
                <a:gd name="T14" fmla="*/ 21 w 21"/>
                <a:gd name="T15" fmla="*/ 1 h 16"/>
                <a:gd name="T16" fmla="*/ 20 w 2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id="{1B7C7D6D-01B5-46F7-B989-40F7D749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58" y="3258387"/>
              <a:ext cx="138113" cy="76200"/>
            </a:xfrm>
            <a:custGeom>
              <a:avLst/>
              <a:gdLst>
                <a:gd name="T0" fmla="*/ 0 w 29"/>
                <a:gd name="T1" fmla="*/ 2 h 16"/>
                <a:gd name="T2" fmla="*/ 0 w 29"/>
                <a:gd name="T3" fmla="*/ 15 h 16"/>
                <a:gd name="T4" fmla="*/ 1 w 29"/>
                <a:gd name="T5" fmla="*/ 16 h 16"/>
                <a:gd name="T6" fmla="*/ 28 w 29"/>
                <a:gd name="T7" fmla="*/ 16 h 16"/>
                <a:gd name="T8" fmla="*/ 29 w 29"/>
                <a:gd name="T9" fmla="*/ 15 h 16"/>
                <a:gd name="T10" fmla="*/ 29 w 29"/>
                <a:gd name="T11" fmla="*/ 2 h 16"/>
                <a:gd name="T12" fmla="*/ 28 w 29"/>
                <a:gd name="T13" fmla="*/ 0 h 16"/>
                <a:gd name="T14" fmla="*/ 1 w 29"/>
                <a:gd name="T15" fmla="*/ 0 h 16"/>
                <a:gd name="T16" fmla="*/ 0 w 29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12C5B427-C4DA-4F7F-ACF8-A58B4220AC6D}"/>
              </a:ext>
            </a:extLst>
          </p:cNvPr>
          <p:cNvSpPr txBox="1"/>
          <p:nvPr/>
        </p:nvSpPr>
        <p:spPr>
          <a:xfrm>
            <a:off x="7914825" y="5850137"/>
            <a:ext cx="2161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Operations/Support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1098000-DA83-466B-8674-AF1D8921560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713" y="4813214"/>
            <a:ext cx="1252366" cy="1252366"/>
            <a:chOff x="9430129" y="1482114"/>
            <a:chExt cx="381000" cy="381000"/>
          </a:xfrm>
          <a:solidFill>
            <a:srgbClr val="054C70"/>
          </a:solidFill>
        </p:grpSpPr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81B2ABE0-55B8-4E80-BF32-4F66BF90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8704" y="1772627"/>
              <a:ext cx="328613" cy="38100"/>
            </a:xfrm>
            <a:custGeom>
              <a:avLst/>
              <a:gdLst>
                <a:gd name="T0" fmla="*/ 0 w 69"/>
                <a:gd name="T1" fmla="*/ 1 h 8"/>
                <a:gd name="T2" fmla="*/ 0 w 69"/>
                <a:gd name="T3" fmla="*/ 7 h 8"/>
                <a:gd name="T4" fmla="*/ 1 w 69"/>
                <a:gd name="T5" fmla="*/ 8 h 8"/>
                <a:gd name="T6" fmla="*/ 68 w 69"/>
                <a:gd name="T7" fmla="*/ 8 h 8"/>
                <a:gd name="T8" fmla="*/ 69 w 69"/>
                <a:gd name="T9" fmla="*/ 7 h 8"/>
                <a:gd name="T10" fmla="*/ 69 w 69"/>
                <a:gd name="T11" fmla="*/ 1 h 8"/>
                <a:gd name="T12" fmla="*/ 68 w 69"/>
                <a:gd name="T13" fmla="*/ 0 h 8"/>
                <a:gd name="T14" fmla="*/ 1 w 69"/>
                <a:gd name="T15" fmla="*/ 0 h 8"/>
                <a:gd name="T16" fmla="*/ 0 w 6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8">
                  <a:moveTo>
                    <a:pt x="0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9" y="7"/>
                    <a:pt x="69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8" y="0"/>
                    <a:pt x="6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52B8720E-83C0-4F01-AB6B-0FCF810B4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129" y="1825014"/>
              <a:ext cx="381000" cy="38100"/>
            </a:xfrm>
            <a:custGeom>
              <a:avLst/>
              <a:gdLst>
                <a:gd name="T0" fmla="*/ 79 w 80"/>
                <a:gd name="T1" fmla="*/ 0 h 8"/>
                <a:gd name="T2" fmla="*/ 2 w 80"/>
                <a:gd name="T3" fmla="*/ 0 h 8"/>
                <a:gd name="T4" fmla="*/ 0 w 80"/>
                <a:gd name="T5" fmla="*/ 1 h 8"/>
                <a:gd name="T6" fmla="*/ 0 w 80"/>
                <a:gd name="T7" fmla="*/ 6 h 8"/>
                <a:gd name="T8" fmla="*/ 2 w 80"/>
                <a:gd name="T9" fmla="*/ 8 h 8"/>
                <a:gd name="T10" fmla="*/ 79 w 80"/>
                <a:gd name="T11" fmla="*/ 8 h 8"/>
                <a:gd name="T12" fmla="*/ 80 w 80"/>
                <a:gd name="T13" fmla="*/ 6 h 8"/>
                <a:gd name="T14" fmla="*/ 80 w 80"/>
                <a:gd name="T15" fmla="*/ 1 h 8"/>
                <a:gd name="T16" fmla="*/ 79 w 8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">
                  <a:moveTo>
                    <a:pt x="7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8"/>
                    <a:pt x="80" y="7"/>
                    <a:pt x="80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0"/>
                    <a:pt x="80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9A6E3DA3-1FDC-485D-9BE8-30C8B5DF4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517" y="1634514"/>
              <a:ext cx="38100" cy="123825"/>
            </a:xfrm>
            <a:custGeom>
              <a:avLst/>
              <a:gdLst>
                <a:gd name="T0" fmla="*/ 7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7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7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7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1" y="26"/>
                  </a:cubicBez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DB003379-62F7-480C-8DF3-4F2A9E19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717" y="1634514"/>
              <a:ext cx="38100" cy="123825"/>
            </a:xfrm>
            <a:custGeom>
              <a:avLst/>
              <a:gdLst>
                <a:gd name="T0" fmla="*/ 7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7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7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7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1" y="26"/>
                  </a:cubicBez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2CB6E0BE-9425-4F68-AA5B-0360AED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204" y="1634514"/>
              <a:ext cx="38100" cy="123825"/>
            </a:xfrm>
            <a:custGeom>
              <a:avLst/>
              <a:gdLst>
                <a:gd name="T0" fmla="*/ 6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6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6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6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lnTo>
                    <a:pt x="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BD453B02-FA24-416C-B5DD-5A669D71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404" y="1634514"/>
              <a:ext cx="38100" cy="123825"/>
            </a:xfrm>
            <a:custGeom>
              <a:avLst/>
              <a:gdLst>
                <a:gd name="T0" fmla="*/ 6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6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6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6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lnTo>
                    <a:pt x="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F079C3A0-5747-4BFF-B489-736273B8CD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44417" y="1567839"/>
              <a:ext cx="356616" cy="52304"/>
            </a:xfrm>
            <a:custGeom>
              <a:avLst/>
              <a:gdLst>
                <a:gd name="T0" fmla="*/ 1 w 75"/>
                <a:gd name="T1" fmla="*/ 11 h 11"/>
                <a:gd name="T2" fmla="*/ 73 w 75"/>
                <a:gd name="T3" fmla="*/ 11 h 11"/>
                <a:gd name="T4" fmla="*/ 75 w 75"/>
                <a:gd name="T5" fmla="*/ 10 h 11"/>
                <a:gd name="T6" fmla="*/ 75 w 75"/>
                <a:gd name="T7" fmla="*/ 2 h 11"/>
                <a:gd name="T8" fmla="*/ 73 w 75"/>
                <a:gd name="T9" fmla="*/ 0 h 11"/>
                <a:gd name="T10" fmla="*/ 1 w 75"/>
                <a:gd name="T11" fmla="*/ 0 h 11"/>
                <a:gd name="T12" fmla="*/ 0 w 75"/>
                <a:gd name="T13" fmla="*/ 2 h 11"/>
                <a:gd name="T14" fmla="*/ 0 w 75"/>
                <a:gd name="T15" fmla="*/ 10 h 11"/>
                <a:gd name="T16" fmla="*/ 1 w 7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1">
                  <a:moveTo>
                    <a:pt x="1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4" y="11"/>
                    <a:pt x="75" y="10"/>
                    <a:pt x="75" y="10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B8A03985-D95C-43C6-B79E-E5C70611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417" y="1482114"/>
              <a:ext cx="357188" cy="76200"/>
            </a:xfrm>
            <a:custGeom>
              <a:avLst/>
              <a:gdLst>
                <a:gd name="T0" fmla="*/ 1 w 75"/>
                <a:gd name="T1" fmla="*/ 16 h 16"/>
                <a:gd name="T2" fmla="*/ 73 w 75"/>
                <a:gd name="T3" fmla="*/ 16 h 16"/>
                <a:gd name="T4" fmla="*/ 73 w 75"/>
                <a:gd name="T5" fmla="*/ 16 h 16"/>
                <a:gd name="T6" fmla="*/ 75 w 75"/>
                <a:gd name="T7" fmla="*/ 14 h 16"/>
                <a:gd name="T8" fmla="*/ 74 w 75"/>
                <a:gd name="T9" fmla="*/ 13 h 16"/>
                <a:gd name="T10" fmla="*/ 38 w 75"/>
                <a:gd name="T11" fmla="*/ 0 h 16"/>
                <a:gd name="T12" fmla="*/ 37 w 75"/>
                <a:gd name="T13" fmla="*/ 0 h 16"/>
                <a:gd name="T14" fmla="*/ 1 w 75"/>
                <a:gd name="T15" fmla="*/ 13 h 16"/>
                <a:gd name="T16" fmla="*/ 0 w 75"/>
                <a:gd name="T17" fmla="*/ 15 h 16"/>
                <a:gd name="T18" fmla="*/ 1 w 75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">
                  <a:moveTo>
                    <a:pt x="1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5" y="15"/>
                    <a:pt x="75" y="14"/>
                  </a:cubicBezTo>
                  <a:cubicBezTo>
                    <a:pt x="75" y="14"/>
                    <a:pt x="74" y="13"/>
                    <a:pt x="74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5" name="Right Brace 1034">
            <a:extLst>
              <a:ext uri="{FF2B5EF4-FFF2-40B4-BE49-F238E27FC236}">
                <a16:creationId xmlns:a16="http://schemas.microsoft.com/office/drawing/2014/main" id="{266E81CA-1FE7-40A2-BBCE-C7437BC939CF}"/>
              </a:ext>
            </a:extLst>
          </p:cNvPr>
          <p:cNvSpPr/>
          <p:nvPr/>
        </p:nvSpPr>
        <p:spPr>
          <a:xfrm>
            <a:off x="4984488" y="1708271"/>
            <a:ext cx="407369" cy="4637649"/>
          </a:xfrm>
          <a:prstGeom prst="rightBrace">
            <a:avLst>
              <a:gd name="adj1" fmla="val 47004"/>
              <a:gd name="adj2" fmla="val 50548"/>
            </a:avLst>
          </a:prstGeom>
          <a:ln w="38100" cap="rnd">
            <a:solidFill>
              <a:srgbClr val="4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Content Placeholder 10">
            <a:extLst>
              <a:ext uri="{FF2B5EF4-FFF2-40B4-BE49-F238E27FC236}">
                <a16:creationId xmlns:a16="http://schemas.microsoft.com/office/drawing/2014/main" id="{B8878CBC-A83A-4CF3-99FF-8E2F33C2EF31}"/>
              </a:ext>
            </a:extLst>
          </p:cNvPr>
          <p:cNvSpPr txBox="1">
            <a:spLocks noChangeAspect="1"/>
          </p:cNvSpPr>
          <p:nvPr/>
        </p:nvSpPr>
        <p:spPr>
          <a:xfrm>
            <a:off x="630091" y="1732498"/>
            <a:ext cx="4498942" cy="4676152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»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Regulatory Specialists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Investment Company Act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Investment Advisers Act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ERISA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International Regulation</a:t>
            </a:r>
          </a:p>
          <a:p>
            <a:pPr marL="274320" indent="-27432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»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Legal Generalists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Litigators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Commercial/Contractual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Corporate Governance/Securities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Intellectual Property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Employment/Employee Benefits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Data Privacy</a:t>
            </a:r>
          </a:p>
          <a:p>
            <a:pPr marL="274320" indent="-27432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»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Compliance Professionals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Investments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Trading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Advertising/Client Communications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Licensing/Regulatory Filings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Ethics/Training</a:t>
            </a:r>
          </a:p>
        </p:txBody>
      </p:sp>
      <p:sp>
        <p:nvSpPr>
          <p:cNvPr id="52" name="Content Placeholder 13">
            <a:extLst>
              <a:ext uri="{FF2B5EF4-FFF2-40B4-BE49-F238E27FC236}">
                <a16:creationId xmlns:a16="http://schemas.microsoft.com/office/drawing/2014/main" id="{42503988-27BE-4A07-A3AF-AFBDEC9A66C9}"/>
              </a:ext>
            </a:extLst>
          </p:cNvPr>
          <p:cNvSpPr txBox="1">
            <a:spLocks/>
          </p:cNvSpPr>
          <p:nvPr/>
        </p:nvSpPr>
        <p:spPr>
          <a:xfrm>
            <a:off x="381000" y="1354390"/>
            <a:ext cx="115443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asset managers Require support from Many Types of Lawyers and Compliance Professionals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BEEF9EC1-1B1C-4D48-AA49-E0A17F83E201}"/>
              </a:ext>
            </a:extLst>
          </p:cNvPr>
          <p:cNvSpPr/>
          <p:nvPr/>
        </p:nvSpPr>
        <p:spPr>
          <a:xfrm rot="10800000">
            <a:off x="7429304" y="1708272"/>
            <a:ext cx="407369" cy="4637648"/>
          </a:xfrm>
          <a:prstGeom prst="rightBrace">
            <a:avLst>
              <a:gd name="adj1" fmla="val 47004"/>
              <a:gd name="adj2" fmla="val 49478"/>
            </a:avLst>
          </a:prstGeom>
          <a:ln w="38100" cap="rnd">
            <a:solidFill>
              <a:srgbClr val="4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9FE919-1C57-4CDC-B090-70912F101A02}"/>
              </a:ext>
            </a:extLst>
          </p:cNvPr>
          <p:cNvGrpSpPr>
            <a:grpSpLocks noChangeAspect="1"/>
          </p:cNvGrpSpPr>
          <p:nvPr/>
        </p:nvGrpSpPr>
        <p:grpSpPr>
          <a:xfrm>
            <a:off x="10346939" y="4932863"/>
            <a:ext cx="598932" cy="598932"/>
            <a:chOff x="7760711" y="5065260"/>
            <a:chExt cx="457200" cy="4572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3342A3D-A702-4FA4-882C-6C516BB3F27D}"/>
                </a:ext>
              </a:extLst>
            </p:cNvPr>
            <p:cNvSpPr/>
            <p:nvPr/>
          </p:nvSpPr>
          <p:spPr>
            <a:xfrm>
              <a:off x="7848339" y="5155057"/>
              <a:ext cx="274320" cy="274320"/>
            </a:xfrm>
            <a:prstGeom prst="roundRect">
              <a:avLst/>
            </a:prstGeom>
            <a:solidFill>
              <a:srgbClr val="05C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3E75C2-3B66-4DFF-B7B8-EE5348F53166}"/>
                </a:ext>
              </a:extLst>
            </p:cNvPr>
            <p:cNvGrpSpPr/>
            <p:nvPr/>
          </p:nvGrpSpPr>
          <p:grpSpPr>
            <a:xfrm>
              <a:off x="7760711" y="5065260"/>
              <a:ext cx="457200" cy="457200"/>
              <a:chOff x="10158109" y="3063640"/>
              <a:chExt cx="381000" cy="382587"/>
            </a:xfrm>
            <a:solidFill>
              <a:srgbClr val="054C70"/>
            </a:solidFill>
          </p:grpSpPr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DC6306DC-981A-4055-849F-E1AB16F7E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8109" y="3063640"/>
                <a:ext cx="381000" cy="382587"/>
              </a:xfrm>
              <a:custGeom>
                <a:avLst/>
                <a:gdLst>
                  <a:gd name="T0" fmla="*/ 80 w 80"/>
                  <a:gd name="T1" fmla="*/ 38 h 80"/>
                  <a:gd name="T2" fmla="*/ 67 w 80"/>
                  <a:gd name="T3" fmla="*/ 37 h 80"/>
                  <a:gd name="T4" fmla="*/ 79 w 80"/>
                  <a:gd name="T5" fmla="*/ 26 h 80"/>
                  <a:gd name="T6" fmla="*/ 79 w 80"/>
                  <a:gd name="T7" fmla="*/ 24 h 80"/>
                  <a:gd name="T8" fmla="*/ 67 w 80"/>
                  <a:gd name="T9" fmla="*/ 17 h 80"/>
                  <a:gd name="T10" fmla="*/ 54 w 80"/>
                  <a:gd name="T11" fmla="*/ 13 h 80"/>
                  <a:gd name="T12" fmla="*/ 52 w 80"/>
                  <a:gd name="T13" fmla="*/ 0 h 80"/>
                  <a:gd name="T14" fmla="*/ 51 w 80"/>
                  <a:gd name="T15" fmla="*/ 13 h 80"/>
                  <a:gd name="T16" fmla="*/ 40 w 80"/>
                  <a:gd name="T17" fmla="*/ 1 h 80"/>
                  <a:gd name="T18" fmla="*/ 38 w 80"/>
                  <a:gd name="T19" fmla="*/ 1 h 80"/>
                  <a:gd name="T20" fmla="*/ 27 w 80"/>
                  <a:gd name="T21" fmla="*/ 13 h 80"/>
                  <a:gd name="T22" fmla="*/ 26 w 80"/>
                  <a:gd name="T23" fmla="*/ 0 h 80"/>
                  <a:gd name="T24" fmla="*/ 24 w 80"/>
                  <a:gd name="T25" fmla="*/ 13 h 80"/>
                  <a:gd name="T26" fmla="*/ 14 w 80"/>
                  <a:gd name="T27" fmla="*/ 17 h 80"/>
                  <a:gd name="T28" fmla="*/ 2 w 80"/>
                  <a:gd name="T29" fmla="*/ 21 h 80"/>
                  <a:gd name="T30" fmla="*/ 2 w 80"/>
                  <a:gd name="T31" fmla="*/ 24 h 80"/>
                  <a:gd name="T32" fmla="*/ 14 w 80"/>
                  <a:gd name="T33" fmla="*/ 34 h 80"/>
                  <a:gd name="T34" fmla="*/ 0 w 80"/>
                  <a:gd name="T35" fmla="*/ 36 h 80"/>
                  <a:gd name="T36" fmla="*/ 14 w 80"/>
                  <a:gd name="T37" fmla="*/ 37 h 80"/>
                  <a:gd name="T38" fmla="*/ 2 w 80"/>
                  <a:gd name="T39" fmla="*/ 48 h 80"/>
                  <a:gd name="T40" fmla="*/ 2 w 80"/>
                  <a:gd name="T41" fmla="*/ 50 h 80"/>
                  <a:gd name="T42" fmla="*/ 14 w 80"/>
                  <a:gd name="T43" fmla="*/ 62 h 80"/>
                  <a:gd name="T44" fmla="*/ 27 w 80"/>
                  <a:gd name="T45" fmla="*/ 66 h 80"/>
                  <a:gd name="T46" fmla="*/ 28 w 80"/>
                  <a:gd name="T47" fmla="*/ 80 h 80"/>
                  <a:gd name="T48" fmla="*/ 30 w 80"/>
                  <a:gd name="T49" fmla="*/ 66 h 80"/>
                  <a:gd name="T50" fmla="*/ 40 w 80"/>
                  <a:gd name="T51" fmla="*/ 78 h 80"/>
                  <a:gd name="T52" fmla="*/ 43 w 80"/>
                  <a:gd name="T53" fmla="*/ 78 h 80"/>
                  <a:gd name="T54" fmla="*/ 54 w 80"/>
                  <a:gd name="T55" fmla="*/ 66 h 80"/>
                  <a:gd name="T56" fmla="*/ 55 w 80"/>
                  <a:gd name="T57" fmla="*/ 80 h 80"/>
                  <a:gd name="T58" fmla="*/ 56 w 80"/>
                  <a:gd name="T59" fmla="*/ 66 h 80"/>
                  <a:gd name="T60" fmla="*/ 67 w 80"/>
                  <a:gd name="T61" fmla="*/ 62 h 80"/>
                  <a:gd name="T62" fmla="*/ 79 w 80"/>
                  <a:gd name="T63" fmla="*/ 53 h 80"/>
                  <a:gd name="T64" fmla="*/ 79 w 80"/>
                  <a:gd name="T65" fmla="*/ 50 h 80"/>
                  <a:gd name="T66" fmla="*/ 67 w 80"/>
                  <a:gd name="T67" fmla="*/ 40 h 80"/>
                  <a:gd name="T68" fmla="*/ 62 w 80"/>
                  <a:gd name="T69" fmla="*/ 53 h 80"/>
                  <a:gd name="T70" fmla="*/ 27 w 80"/>
                  <a:gd name="T71" fmla="*/ 61 h 80"/>
                  <a:gd name="T72" fmla="*/ 19 w 80"/>
                  <a:gd name="T73" fmla="*/ 26 h 80"/>
                  <a:gd name="T74" fmla="*/ 54 w 80"/>
                  <a:gd name="T75" fmla="*/ 18 h 80"/>
                  <a:gd name="T76" fmla="*/ 62 w 80"/>
                  <a:gd name="T77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79" y="40"/>
                    </a:moveTo>
                    <a:cubicBezTo>
                      <a:pt x="80" y="40"/>
                      <a:pt x="80" y="39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0" y="26"/>
                      <a:pt x="80" y="26"/>
                      <a:pt x="80" y="25"/>
                    </a:cubicBezTo>
                    <a:cubicBezTo>
                      <a:pt x="80" y="24"/>
                      <a:pt x="80" y="24"/>
                      <a:pt x="79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5"/>
                      <a:pt x="65" y="13"/>
                      <a:pt x="6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8" y="0"/>
                      <a:pt x="38" y="0"/>
                      <a:pt x="38" y="1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4"/>
                      <a:pt x="0" y="35"/>
                      <a:pt x="0" y="36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50"/>
                      <a:pt x="1" y="50"/>
                      <a:pt x="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5"/>
                      <a:pt x="15" y="66"/>
                      <a:pt x="18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9"/>
                      <a:pt x="28" y="80"/>
                      <a:pt x="28" y="80"/>
                    </a:cubicBezTo>
                    <a:cubicBezTo>
                      <a:pt x="29" y="80"/>
                      <a:pt x="30" y="79"/>
                      <a:pt x="30" y="78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2" y="80"/>
                      <a:pt x="43" y="79"/>
                      <a:pt x="43" y="78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4" y="79"/>
                      <a:pt x="54" y="80"/>
                      <a:pt x="55" y="80"/>
                    </a:cubicBezTo>
                    <a:cubicBezTo>
                      <a:pt x="56" y="80"/>
                      <a:pt x="56" y="79"/>
                      <a:pt x="56" y="78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5" y="66"/>
                      <a:pt x="67" y="65"/>
                      <a:pt x="67" y="62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80" y="53"/>
                      <a:pt x="80" y="52"/>
                      <a:pt x="80" y="52"/>
                    </a:cubicBezTo>
                    <a:cubicBezTo>
                      <a:pt x="80" y="51"/>
                      <a:pt x="80" y="50"/>
                      <a:pt x="7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40"/>
                      <a:pt x="67" y="40"/>
                      <a:pt x="67" y="40"/>
                    </a:cubicBezTo>
                    <a:lnTo>
                      <a:pt x="79" y="40"/>
                    </a:lnTo>
                    <a:close/>
                    <a:moveTo>
                      <a:pt x="62" y="53"/>
                    </a:moveTo>
                    <a:cubicBezTo>
                      <a:pt x="62" y="57"/>
                      <a:pt x="58" y="61"/>
                      <a:pt x="54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3" y="61"/>
                      <a:pt x="19" y="57"/>
                      <a:pt x="19" y="5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2"/>
                      <a:pt x="23" y="18"/>
                      <a:pt x="27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8" y="18"/>
                      <a:pt x="62" y="22"/>
                      <a:pt x="62" y="26"/>
                    </a:cubicBezTo>
                    <a:lnTo>
                      <a:pt x="6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CC34E524-32B7-4552-9C06-D9668282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0984" y="3201752"/>
                <a:ext cx="76200" cy="14287"/>
              </a:xfrm>
              <a:custGeom>
                <a:avLst/>
                <a:gdLst>
                  <a:gd name="T0" fmla="*/ 1 w 16"/>
                  <a:gd name="T1" fmla="*/ 3 h 3"/>
                  <a:gd name="T2" fmla="*/ 14 w 16"/>
                  <a:gd name="T3" fmla="*/ 3 h 3"/>
                  <a:gd name="T4" fmla="*/ 16 w 16"/>
                  <a:gd name="T5" fmla="*/ 1 h 3"/>
                  <a:gd name="T6" fmla="*/ 14 w 16"/>
                  <a:gd name="T7" fmla="*/ 0 h 3"/>
                  <a:gd name="T8" fmla="*/ 1 w 16"/>
                  <a:gd name="T9" fmla="*/ 0 h 3"/>
                  <a:gd name="T10" fmla="*/ 0 w 16"/>
                  <a:gd name="T11" fmla="*/ 1 h 3"/>
                  <a:gd name="T12" fmla="*/ 1 w 1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6" y="2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14A76141-3AD1-415D-B9F0-0074CD27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0984" y="3225565"/>
                <a:ext cx="47625" cy="14287"/>
              </a:xfrm>
              <a:custGeom>
                <a:avLst/>
                <a:gdLst>
                  <a:gd name="T0" fmla="*/ 9 w 10"/>
                  <a:gd name="T1" fmla="*/ 0 h 3"/>
                  <a:gd name="T2" fmla="*/ 1 w 10"/>
                  <a:gd name="T3" fmla="*/ 0 h 3"/>
                  <a:gd name="T4" fmla="*/ 0 w 10"/>
                  <a:gd name="T5" fmla="*/ 2 h 3"/>
                  <a:gd name="T6" fmla="*/ 1 w 10"/>
                  <a:gd name="T7" fmla="*/ 3 h 3"/>
                  <a:gd name="T8" fmla="*/ 9 w 10"/>
                  <a:gd name="T9" fmla="*/ 3 h 3"/>
                  <a:gd name="T10" fmla="*/ 10 w 10"/>
                  <a:gd name="T11" fmla="*/ 2 h 3"/>
                  <a:gd name="T12" fmla="*/ 9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92E59703-6584-4CDE-97FF-6AC3D4DF2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8609" y="3292240"/>
                <a:ext cx="52388" cy="9525"/>
              </a:xfrm>
              <a:custGeom>
                <a:avLst/>
                <a:gdLst>
                  <a:gd name="T0" fmla="*/ 10 w 11"/>
                  <a:gd name="T1" fmla="*/ 0 h 2"/>
                  <a:gd name="T2" fmla="*/ 2 w 11"/>
                  <a:gd name="T3" fmla="*/ 0 h 2"/>
                  <a:gd name="T4" fmla="*/ 0 w 11"/>
                  <a:gd name="T5" fmla="*/ 1 h 2"/>
                  <a:gd name="T6" fmla="*/ 2 w 11"/>
                  <a:gd name="T7" fmla="*/ 2 h 2"/>
                  <a:gd name="T8" fmla="*/ 10 w 11"/>
                  <a:gd name="T9" fmla="*/ 2 h 2"/>
                  <a:gd name="T10" fmla="*/ 11 w 11"/>
                  <a:gd name="T11" fmla="*/ 1 h 2"/>
                  <a:gd name="T12" fmla="*/ 10 w 1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A85BCBC-DE30-4A73-AD0E-D50DEB6BC027}"/>
              </a:ext>
            </a:extLst>
          </p:cNvPr>
          <p:cNvSpPr txBox="1"/>
          <p:nvPr/>
        </p:nvSpPr>
        <p:spPr>
          <a:xfrm>
            <a:off x="7997607" y="5092886"/>
            <a:ext cx="19959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IT/Cyber Security </a:t>
            </a:r>
          </a:p>
        </p:txBody>
      </p:sp>
    </p:spTree>
    <p:extLst>
      <p:ext uri="{BB962C8B-B14F-4D97-AF65-F5344CB8AC3E}">
        <p14:creationId xmlns:p14="http://schemas.microsoft.com/office/powerpoint/2010/main" val="214758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7F16AD-7A8B-D447-9B57-E9AAA26B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5786"/>
            <a:ext cx="11315700" cy="1016000"/>
          </a:xfrm>
        </p:spPr>
        <p:txBody>
          <a:bodyPr/>
          <a:lstStyle/>
          <a:p>
            <a:r>
              <a:rPr lang="en-US" altLang="en-US" dirty="0"/>
              <a:t>Where do Asset Management Lawyers Work?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544300" cy="4334135"/>
          </a:xfrm>
        </p:spPr>
        <p:txBody>
          <a:bodyPr wrap="square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As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in-house counsel</a:t>
            </a:r>
            <a:r>
              <a:rPr lang="en-US" sz="3200" dirty="0"/>
              <a:t>, at asset management firms, corporations, or other businesses with significant investment portfolios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At a company that helps to support asset managers, like consulting firms, accounting or auditing firms, or other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vendors</a:t>
            </a:r>
            <a:r>
              <a:rPr lang="en-US" sz="32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At law firms, as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outside counsel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government</a:t>
            </a:r>
            <a:r>
              <a:rPr lang="en-US" sz="3200" dirty="0"/>
              <a:t>, at federal regulators like the Securities &amp; Exchange Commission (SEC) or similar state regulators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policy circles</a:t>
            </a:r>
            <a:r>
              <a:rPr lang="en-US" sz="3200" dirty="0"/>
              <a:t>, at trade associations, think tanks, or similar advocacy organizations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academia</a:t>
            </a:r>
            <a:r>
              <a:rPr lang="en-US" sz="3200" dirty="0"/>
              <a:t>, at law schools or undergraduate institutions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E77A8-B8B0-C949-834B-A77CFF0AA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9DD97-F12D-4E4A-BAF4-A49B57A8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9156405" cy="1321052"/>
          </a:xfrm>
        </p:spPr>
        <p:txBody>
          <a:bodyPr/>
          <a:lstStyle/>
          <a:p>
            <a:r>
              <a:rPr lang="en-US" dirty="0"/>
              <a:t>Upload Your Resume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BE6C9-0509-B442-9D27-23D82E56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463670" cy="3989424"/>
          </a:xfrm>
        </p:spPr>
        <p:txBody>
          <a:bodyPr/>
          <a:lstStyle/>
          <a:p>
            <a:r>
              <a:rPr lang="en-US" dirty="0"/>
              <a:t>Webinar registrants are invited to upload their resumes to ICI’s </a:t>
            </a:r>
            <a:r>
              <a:rPr lang="en-US" dirty="0">
                <a:hlinkClick r:id="rId2"/>
              </a:rPr>
              <a:t>Talent Connection Resumé Database</a:t>
            </a:r>
            <a:r>
              <a:rPr lang="en-US" dirty="0"/>
              <a:t>. </a:t>
            </a:r>
          </a:p>
          <a:p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ICI member firms will have access to the resumés and may contact participants directly regarding internship and job possibilities.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400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59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D3E8-2345-534B-AA5B-F2D948B6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05049"/>
            <a:ext cx="11161713" cy="4551363"/>
          </a:xfrm>
        </p:spPr>
        <p:txBody>
          <a:bodyPr numCol="1">
            <a:normAutofit/>
          </a:bodyPr>
          <a:lstStyle/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b="1" dirty="0"/>
              <a:t>Ken Fang</a:t>
            </a:r>
            <a:br>
              <a:rPr lang="en-US" b="1" dirty="0"/>
            </a:br>
            <a:r>
              <a:rPr lang="en-US" dirty="0"/>
              <a:t>Associate General Counsel</a:t>
            </a:r>
            <a:br>
              <a:rPr lang="en-US" dirty="0"/>
            </a:br>
            <a:r>
              <a:rPr lang="en-US" dirty="0"/>
              <a:t>Investment Company Institute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b="1" dirty="0"/>
              <a:t>Katy Gordon</a:t>
            </a:r>
            <a:br>
              <a:rPr lang="en-US" b="1" dirty="0"/>
            </a:br>
            <a:r>
              <a:rPr lang="en-US" dirty="0"/>
              <a:t>Associate General Counsel</a:t>
            </a:r>
            <a:br>
              <a:rPr lang="en-US" dirty="0"/>
            </a:br>
            <a:r>
              <a:rPr lang="en-US" dirty="0"/>
              <a:t>Raymond James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b="1" dirty="0"/>
              <a:t>Lance King</a:t>
            </a:r>
            <a:br>
              <a:rPr lang="en-US" b="1" dirty="0"/>
            </a:br>
            <a:r>
              <a:rPr lang="en-US" dirty="0"/>
              <a:t>Counsel</a:t>
            </a:r>
            <a:br>
              <a:rPr lang="en-US" dirty="0"/>
            </a:br>
            <a:r>
              <a:rPr lang="en-US" dirty="0"/>
              <a:t>Seward &amp; Kissel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E2A9-94E3-D5D7-01A9-F81FDB3D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65761"/>
            <a:ext cx="11162304" cy="1016000"/>
          </a:xfrm>
        </p:spPr>
        <p:txBody>
          <a:bodyPr/>
          <a:lstStyle/>
          <a:p>
            <a:r>
              <a:rPr lang="en-US"/>
              <a:t>Polling </a:t>
            </a:r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0748-2B82-D529-E7C5-2D47CC5C8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81786"/>
            <a:ext cx="11162304" cy="46523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attend law school in which of the following states/regions: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DC/Maryland/Virginia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Florida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Louisiana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New England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New York/New Jersey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Texas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39608-C5FD-1A05-2741-0FE573E86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8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CBAC-858A-50AA-8F96-75746246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D671-21FB-EF14-5488-3C17A4E7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year are you in law school?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2023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2024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2025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27A8D-1BB5-8088-78A1-F71484367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2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C9F4-0AC0-3EA9-E86C-80EC2A09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D671E-3E65-DBE6-AFE7-28687B24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you ever taken a securities class?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Yes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No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ABD0E-393F-C118-07D8-7441BA2E2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0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8AE425-B9D6-0B41-98DB-3632159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r>
              <a:rPr lang="en-US" dirty="0"/>
              <a:t>Introduction to ICI and the asset management industry</a:t>
            </a:r>
          </a:p>
          <a:p>
            <a:r>
              <a:rPr lang="en-US" dirty="0"/>
              <a:t>Legal and compliance career opportunities</a:t>
            </a:r>
          </a:p>
          <a:p>
            <a:r>
              <a:rPr lang="en-US" dirty="0"/>
              <a:t>A day in the life as an asset management lawyer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993AB-D501-5348-BA65-8C4052B74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9B87C9-0774-9E45-863A-226F52B2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/>
          <a:p>
            <a:r>
              <a:rPr lang="en-US" dirty="0"/>
              <a:t>ICI and Its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1713" cy="4249431"/>
          </a:xfrm>
        </p:spPr>
        <p:txBody>
          <a:bodyPr numCol="1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400" dirty="0">
                <a:effectLst/>
                <a:ea typeface="Calibri" panose="020F0502020204030204" pitchFamily="34" charset="0"/>
              </a:rPr>
              <a:t>ICI is the leading association representing regulated investment funds. Its mission is to strengthen the foundation of the asset management industry for the ultimate benefit of the long-term individual investor.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5588" y="6491288"/>
            <a:ext cx="1776412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61CF87-8057-4FC6-A420-B50F6B197F79}"/>
              </a:ext>
            </a:extLst>
          </p:cNvPr>
          <p:cNvSpPr txBox="1">
            <a:spLocks/>
          </p:cNvSpPr>
          <p:nvPr/>
        </p:nvSpPr>
        <p:spPr>
          <a:xfrm>
            <a:off x="381000" y="152994"/>
            <a:ext cx="10663100" cy="9068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spc="-20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400" dirty="0"/>
              <a:t>ICI Membership at a Glance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88E8F-2EBF-5440-AA69-6AC461FD910C}"/>
              </a:ext>
            </a:extLst>
          </p:cNvPr>
          <p:cNvSpPr txBox="1"/>
          <p:nvPr/>
        </p:nvSpPr>
        <p:spPr>
          <a:xfrm>
            <a:off x="381000" y="1045165"/>
            <a:ext cx="3992375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More Than 30,000 Funds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investment companies by type*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7EDE5-EDB4-E949-B731-1A2F16995D1B}"/>
              </a:ext>
            </a:extLst>
          </p:cNvPr>
          <p:cNvSpPr txBox="1"/>
          <p:nvPr/>
        </p:nvSpPr>
        <p:spPr>
          <a:xfrm>
            <a:off x="6558963" y="1060533"/>
            <a:ext cx="4374467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With $36.2 Trillion in Assets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 company assets, billions of dollars*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F1515-488A-D249-8FBC-64A7E524A06A}"/>
              </a:ext>
            </a:extLst>
          </p:cNvPr>
          <p:cNvSpPr txBox="1"/>
          <p:nvPr/>
        </p:nvSpPr>
        <p:spPr>
          <a:xfrm>
            <a:off x="381000" y="4572137"/>
            <a:ext cx="5441361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Serving more than 100 million shareholders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ownership of funds offered by investment companies*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613D9-A4DB-D449-8CC5-9AF3417BB615}"/>
              </a:ext>
            </a:extLst>
          </p:cNvPr>
          <p:cNvSpPr txBox="1"/>
          <p:nvPr/>
        </p:nvSpPr>
        <p:spPr>
          <a:xfrm>
            <a:off x="381000" y="6383587"/>
            <a:ext cx="284372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* Data for ownership of funds are as of mid-2022.</a:t>
            </a:r>
          </a:p>
        </p:txBody>
      </p:sp>
    </p:spTree>
    <p:extLst>
      <p:ext uri="{BB962C8B-B14F-4D97-AF65-F5344CB8AC3E}">
        <p14:creationId xmlns:p14="http://schemas.microsoft.com/office/powerpoint/2010/main" val="317346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090CE-828F-724E-8028-BB865902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</p:spPr>
        <p:txBody>
          <a:bodyPr/>
          <a:lstStyle/>
          <a:p>
            <a:r>
              <a:rPr lang="en-US" altLang="en-US" dirty="0"/>
              <a:t>Asset Management 101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r>
              <a:rPr lang="en-US" dirty="0"/>
              <a:t>What is the asset management industry?</a:t>
            </a:r>
          </a:p>
          <a:p>
            <a:r>
              <a:rPr lang="en-US" dirty="0"/>
              <a:t>Who (or what) are asset managers?</a:t>
            </a:r>
          </a:p>
          <a:p>
            <a:r>
              <a:rPr lang="en-US" dirty="0"/>
              <a:t>Who (or what) are their clients?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AFB866-9E81-244E-8AC1-1283090C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5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19 IDC">
  <a:themeElements>
    <a:clrScheme name="Legal Pipeline">
      <a:dk1>
        <a:srgbClr val="000000"/>
      </a:dk1>
      <a:lt1>
        <a:srgbClr val="FFFFFF"/>
      </a:lt1>
      <a:dk2>
        <a:srgbClr val="323232"/>
      </a:dk2>
      <a:lt2>
        <a:srgbClr val="B7D5D6"/>
      </a:lt2>
      <a:accent1>
        <a:srgbClr val="F07F09"/>
      </a:accent1>
      <a:accent2>
        <a:srgbClr val="B42E33"/>
      </a:accent2>
      <a:accent3>
        <a:srgbClr val="1B587C"/>
      </a:accent3>
      <a:accent4>
        <a:srgbClr val="4E8542"/>
      </a:accent4>
      <a:accent5>
        <a:srgbClr val="68412D"/>
      </a:accent5>
      <a:accent6>
        <a:srgbClr val="C19859"/>
      </a:accent6>
      <a:hlink>
        <a:srgbClr val="B42E33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_mfimc_slide_template_revised.potx" id="{3370C0AF-6DB1-A74A-A4C1-9841738AC253}" vid="{ECCE148B-1FF6-AB4F-9985-3C71832434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3F4F6D4B58434EB3B10120989F9656" ma:contentTypeVersion="13" ma:contentTypeDescription="Create a new document." ma:contentTypeScope="" ma:versionID="5c2434a1212ab2b4fd7f41ee3525cdea">
  <xsd:schema xmlns:xsd="http://www.w3.org/2001/XMLSchema" xmlns:xs="http://www.w3.org/2001/XMLSchema" xmlns:p="http://schemas.microsoft.com/office/2006/metadata/properties" xmlns:ns2="7d40d04d-8301-44ab-b3f7-56550d970faa" xmlns:ns3="a6690655-f5af-4743-871b-16ef3a36a552" targetNamespace="http://schemas.microsoft.com/office/2006/metadata/properties" ma:root="true" ma:fieldsID="e9745020e07e1344c311f40d89bc6e40" ns2:_="" ns3:_="">
    <xsd:import namespace="7d40d04d-8301-44ab-b3f7-56550d970faa"/>
    <xsd:import namespace="a6690655-f5af-4743-871b-16ef3a36a5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0d04d-8301-44ab-b3f7-56550d970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b69897-bd5a-45c4-a9d5-4f4ec2d6f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90655-f5af-4743-871b-16ef3a36a5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0cc6f8-0981-4d84-8724-b121e27f9cb6}" ma:internalName="TaxCatchAll" ma:showField="CatchAllData" ma:web="a6690655-f5af-4743-871b-16ef3a36a5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F859B-B604-4424-B86B-3CB8754733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C2D659-FF16-41D7-9FAC-20A9E824A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0d04d-8301-44ab-b3f7-56550d970faa"/>
    <ds:schemaRef ds:uri="a6690655-f5af-4743-871b-16ef3a36a5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Widescreen</PresentationFormat>
  <Paragraphs>132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1_19 IDC</vt:lpstr>
      <vt:lpstr>PowerPoint Presentation</vt:lpstr>
      <vt:lpstr>Speakers</vt:lpstr>
      <vt:lpstr>Polling Question 1</vt:lpstr>
      <vt:lpstr>Polling Question 2</vt:lpstr>
      <vt:lpstr>Polling Question 3</vt:lpstr>
      <vt:lpstr>Agenda</vt:lpstr>
      <vt:lpstr>ICI and Its Mission</vt:lpstr>
      <vt:lpstr>PowerPoint Presentation</vt:lpstr>
      <vt:lpstr>Asset Management 101</vt:lpstr>
      <vt:lpstr>Asset Managers</vt:lpstr>
      <vt:lpstr>Mutual Fund Regulations</vt:lpstr>
      <vt:lpstr>Asset Management Clients</vt:lpstr>
      <vt:lpstr>Legal Careers in Asset Management </vt:lpstr>
      <vt:lpstr>Where do Asset Management Lawyers Work?</vt:lpstr>
      <vt:lpstr>QUESTIONS?</vt:lpstr>
      <vt:lpstr>Upload Your Resume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2019-09-18T15:15:51Z</dcterms:created>
  <dcterms:modified xsi:type="dcterms:W3CDTF">2022-10-25T14:50:41Z</dcterms:modified>
</cp:coreProperties>
</file>